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7" r:id="rId32"/>
    <p:sldId id="288" r:id="rId33"/>
    <p:sldId id="289" r:id="rId34"/>
    <p:sldId id="285"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76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25" autoAdjust="0"/>
    <p:restoredTop sz="94660"/>
  </p:normalViewPr>
  <p:slideViewPr>
    <p:cSldViewPr snapToGrid="0">
      <p:cViewPr varScale="1">
        <p:scale>
          <a:sx n="105" d="100"/>
          <a:sy n="105" d="100"/>
        </p:scale>
        <p:origin x="1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DCA57-C6A8-8708-B6C5-E55FE07954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B1C2A3B-7009-0A03-E00C-5A9D5D5362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C87B780-5745-BEA0-C3CE-0ECF17B61D85}"/>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5" name="Espace réservé du pied de page 4">
            <a:extLst>
              <a:ext uri="{FF2B5EF4-FFF2-40B4-BE49-F238E27FC236}">
                <a16:creationId xmlns:a16="http://schemas.microsoft.com/office/drawing/2014/main" id="{641E143D-8E30-B0E1-45BD-788B33C90E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B2F173-B8CC-2400-E8E0-0C5BAA16DAFE}"/>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3601755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9F328C-82EF-0D96-2D88-84302C111DC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1A84628-04B6-5603-5E0D-B5182B578CE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8711AC-84D5-E6CC-A2CE-99036CAB0D2B}"/>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5" name="Espace réservé du pied de page 4">
            <a:extLst>
              <a:ext uri="{FF2B5EF4-FFF2-40B4-BE49-F238E27FC236}">
                <a16:creationId xmlns:a16="http://schemas.microsoft.com/office/drawing/2014/main" id="{5C64F2A8-4879-ABE5-38AB-B62972FF5C1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35D750E-7323-3B15-6D26-DB06F5ECD147}"/>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325348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D6FA25A-E034-08CE-9793-FD427A2C71A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EFEA67C-4884-9CCB-00D2-47FD8D9FC21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F3B88D-81E5-6F0E-61AB-BAAAAD91530F}"/>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5" name="Espace réservé du pied de page 4">
            <a:extLst>
              <a:ext uri="{FF2B5EF4-FFF2-40B4-BE49-F238E27FC236}">
                <a16:creationId xmlns:a16="http://schemas.microsoft.com/office/drawing/2014/main" id="{ECFF971C-C441-BC69-EE3F-4A9DA173FA9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77B19C0-CA1F-F924-51BF-760180F0CFC8}"/>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3109826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69437C-579D-FB4F-A698-0EB18B56B4D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7127E08-9321-7B88-DED8-7B9C52A3822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FC4DDD8-4EA8-990C-B8FD-8894451C5DA5}"/>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5" name="Espace réservé du pied de page 4">
            <a:extLst>
              <a:ext uri="{FF2B5EF4-FFF2-40B4-BE49-F238E27FC236}">
                <a16:creationId xmlns:a16="http://schemas.microsoft.com/office/drawing/2014/main" id="{F90052F7-9D2D-B786-24B6-E56E5B5C55D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7446916-A222-521E-ED95-9872D5E7F3CB}"/>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3633720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A0AB38-DD00-0B1B-12D2-B0A3F9E9D9F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55919BD-1921-0E27-4486-08E95C7244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F0AA12B-DE9E-7844-DE57-4A8B18294BE8}"/>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5" name="Espace réservé du pied de page 4">
            <a:extLst>
              <a:ext uri="{FF2B5EF4-FFF2-40B4-BE49-F238E27FC236}">
                <a16:creationId xmlns:a16="http://schemas.microsoft.com/office/drawing/2014/main" id="{0AB692A4-895C-341C-5529-BD4ECB2C21A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BFF4F5E-DD34-9E26-8D3F-BCC51F8CD17F}"/>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151913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13CFF-DA76-3D8F-1DE3-811134EEC55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BB251F9-BE17-EBA6-66B5-F1AA02D2162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9AD7ED1-D2F8-BB94-2904-56C9D4FF2DF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BEE5AD3-D03F-B9FE-FE20-B77B56B523F0}"/>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6" name="Espace réservé du pied de page 5">
            <a:extLst>
              <a:ext uri="{FF2B5EF4-FFF2-40B4-BE49-F238E27FC236}">
                <a16:creationId xmlns:a16="http://schemas.microsoft.com/office/drawing/2014/main" id="{75C5180D-F161-D0BB-BA01-DE0BB0AAD5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8BDEE39-121A-5A54-FE16-EAD0E2DE8BD0}"/>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309879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BD499-AB84-1408-00B2-96109D2AF7F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B15FA15-C7F9-C274-1FA9-9EE9066B85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042B6A3-3082-A864-9379-D991A0AF024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8F30B38-BCCD-A309-E10D-B619BAB24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5D690F1-EC19-BF6F-0F5A-51FB4D8D763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75DC192-AA1C-B118-6BFB-883647B72A17}"/>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8" name="Espace réservé du pied de page 7">
            <a:extLst>
              <a:ext uri="{FF2B5EF4-FFF2-40B4-BE49-F238E27FC236}">
                <a16:creationId xmlns:a16="http://schemas.microsoft.com/office/drawing/2014/main" id="{ED91A271-4FEA-1FAA-FCB4-D610E6FA1FE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1A4DAB5-9A62-FCD9-39E0-5F9EDC8F16D5}"/>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397669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DA6503-E138-CD25-E162-A5A71986E1D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10DF9DF-24E1-65F5-4A73-7A485CB90D01}"/>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4" name="Espace réservé du pied de page 3">
            <a:extLst>
              <a:ext uri="{FF2B5EF4-FFF2-40B4-BE49-F238E27FC236}">
                <a16:creationId xmlns:a16="http://schemas.microsoft.com/office/drawing/2014/main" id="{50741952-408A-D71C-91B1-61909DB3935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F877453-10E6-9DED-118C-443F1997B0FD}"/>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402467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8100376-F2A4-BEF4-0751-8EC305159FA8}"/>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3" name="Espace réservé du pied de page 2">
            <a:extLst>
              <a:ext uri="{FF2B5EF4-FFF2-40B4-BE49-F238E27FC236}">
                <a16:creationId xmlns:a16="http://schemas.microsoft.com/office/drawing/2014/main" id="{75A35622-FB14-91FE-E02A-0DF8871346A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CC40F88-7166-9DF2-B334-9CE55A00EA12}"/>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1878599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26668-52F1-4321-0061-32EAC0ADBFA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FECB695-723E-A128-5898-A147A3A8B8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39FF65A-8242-AF41-D89D-9D6C1D2395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B9E9F24-5054-D506-69FE-85250FD1BD68}"/>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6" name="Espace réservé du pied de page 5">
            <a:extLst>
              <a:ext uri="{FF2B5EF4-FFF2-40B4-BE49-F238E27FC236}">
                <a16:creationId xmlns:a16="http://schemas.microsoft.com/office/drawing/2014/main" id="{F0E24DD5-B457-F12F-0E86-5C67E539A00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6845205-38A8-CC91-5FFC-1B1F612405CC}"/>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234446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F87BCD-336A-EFC7-7BC2-E35472A2C69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6FAFBEF-75AA-E353-709E-530B977CF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A9E43FD-CDA6-55EB-A8F4-B083C93D5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F6BD7B-5380-31B2-DCAE-C0084890A4F6}"/>
              </a:ext>
            </a:extLst>
          </p:cNvPr>
          <p:cNvSpPr>
            <a:spLocks noGrp="1"/>
          </p:cNvSpPr>
          <p:nvPr>
            <p:ph type="dt" sz="half" idx="10"/>
          </p:nvPr>
        </p:nvSpPr>
        <p:spPr/>
        <p:txBody>
          <a:bodyPr/>
          <a:lstStyle/>
          <a:p>
            <a:fld id="{DC583831-2473-41C4-B27F-2A9B0BF24B8B}" type="datetimeFigureOut">
              <a:rPr lang="fr-FR" smtClean="0"/>
              <a:t>29/06/2023</a:t>
            </a:fld>
            <a:endParaRPr lang="fr-FR"/>
          </a:p>
        </p:txBody>
      </p:sp>
      <p:sp>
        <p:nvSpPr>
          <p:cNvPr id="6" name="Espace réservé du pied de page 5">
            <a:extLst>
              <a:ext uri="{FF2B5EF4-FFF2-40B4-BE49-F238E27FC236}">
                <a16:creationId xmlns:a16="http://schemas.microsoft.com/office/drawing/2014/main" id="{E01C0331-8D4B-9E7C-48AD-9DDA8F02AAD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D4C00ED-89EF-D30A-D548-423851981DFC}"/>
              </a:ext>
            </a:extLst>
          </p:cNvPr>
          <p:cNvSpPr>
            <a:spLocks noGrp="1"/>
          </p:cNvSpPr>
          <p:nvPr>
            <p:ph type="sldNum" sz="quarter" idx="12"/>
          </p:nvPr>
        </p:nvSpPr>
        <p:spPr/>
        <p:txBody>
          <a:bodyPr/>
          <a:lstStyle/>
          <a:p>
            <a:fld id="{68552E99-98C1-4A59-874C-4E20BE1F1A71}" type="slidenum">
              <a:rPr lang="fr-FR" smtClean="0"/>
              <a:t>‹N°›</a:t>
            </a:fld>
            <a:endParaRPr lang="fr-FR"/>
          </a:p>
        </p:txBody>
      </p:sp>
    </p:spTree>
    <p:extLst>
      <p:ext uri="{BB962C8B-B14F-4D97-AF65-F5344CB8AC3E}">
        <p14:creationId xmlns:p14="http://schemas.microsoft.com/office/powerpoint/2010/main" val="5497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5000"/>
            <a:lum/>
          </a:blip>
          <a:srcRect/>
          <a:stretch>
            <a:fillRect l="-38000" r="-38000"/>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8F9FE86-D6AB-4A41-2EA8-D9B541161A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A507389-3285-5384-23C8-9230A0844B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0F47ED-776E-F899-F968-BA4C9E2C66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83831-2473-41C4-B27F-2A9B0BF24B8B}" type="datetimeFigureOut">
              <a:rPr lang="fr-FR" smtClean="0"/>
              <a:t>29/06/2023</a:t>
            </a:fld>
            <a:endParaRPr lang="fr-FR"/>
          </a:p>
        </p:txBody>
      </p:sp>
      <p:sp>
        <p:nvSpPr>
          <p:cNvPr id="5" name="Espace réservé du pied de page 4">
            <a:extLst>
              <a:ext uri="{FF2B5EF4-FFF2-40B4-BE49-F238E27FC236}">
                <a16:creationId xmlns:a16="http://schemas.microsoft.com/office/drawing/2014/main" id="{2B1F1B1D-F577-FFCC-4862-18891486E6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CBBF250-6410-C850-60AC-1AD88F4B9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552E99-98C1-4A59-874C-4E20BE1F1A71}" type="slidenum">
              <a:rPr lang="fr-FR" smtClean="0"/>
              <a:t>‹N°›</a:t>
            </a:fld>
            <a:endParaRPr lang="fr-FR"/>
          </a:p>
        </p:txBody>
      </p:sp>
    </p:spTree>
    <p:extLst>
      <p:ext uri="{BB962C8B-B14F-4D97-AF65-F5344CB8AC3E}">
        <p14:creationId xmlns:p14="http://schemas.microsoft.com/office/powerpoint/2010/main" val="3396394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image" Target="../media/image14.jp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pn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0.png"/><Relationship Id="rId4"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1.png"/><Relationship Id="rId4" Type="http://schemas.openxmlformats.org/officeDocument/2006/relationships/image" Target="../media/image14.jp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2.png"/><Relationship Id="rId4" Type="http://schemas.openxmlformats.org/officeDocument/2006/relationships/image" Target="../media/image14.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3.png"/><Relationship Id="rId4" Type="http://schemas.openxmlformats.org/officeDocument/2006/relationships/image" Target="../media/image14.jpg"/></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231ABF-E78D-94DE-AF63-72245A608D62}"/>
              </a:ext>
            </a:extLst>
          </p:cNvPr>
          <p:cNvSpPr>
            <a:spLocks noGrp="1"/>
          </p:cNvSpPr>
          <p:nvPr>
            <p:ph type="title"/>
          </p:nvPr>
        </p:nvSpPr>
        <p:spPr/>
        <p:txBody>
          <a:bodyPr>
            <a:normAutofit/>
          </a:bodyPr>
          <a:lstStyle/>
          <a:p>
            <a:pPr algn="ctr"/>
            <a:r>
              <a:rPr lang="fr-FR" sz="6000" b="1" u="sng" dirty="0"/>
              <a:t>MiniRPG</a:t>
            </a:r>
          </a:p>
        </p:txBody>
      </p:sp>
      <p:sp>
        <p:nvSpPr>
          <p:cNvPr id="5" name="Espace réservé du contenu 4">
            <a:extLst>
              <a:ext uri="{FF2B5EF4-FFF2-40B4-BE49-F238E27FC236}">
                <a16:creationId xmlns:a16="http://schemas.microsoft.com/office/drawing/2014/main" id="{584A94DB-854D-B827-27C2-79D86329B3DB}"/>
              </a:ext>
            </a:extLst>
          </p:cNvPr>
          <p:cNvSpPr>
            <a:spLocks noGrp="1"/>
          </p:cNvSpPr>
          <p:nvPr>
            <p:ph idx="1"/>
          </p:nvPr>
        </p:nvSpPr>
        <p:spPr/>
        <p:txBody>
          <a:bodyPr>
            <a:normAutofit/>
          </a:bodyPr>
          <a:lstStyle/>
          <a:p>
            <a:pPr marL="0" indent="0" algn="ctr">
              <a:buNone/>
            </a:pPr>
            <a:r>
              <a:rPr lang="fr-FR" sz="3200" dirty="0">
                <a:solidFill>
                  <a:schemeClr val="bg2">
                    <a:lumMod val="10000"/>
                  </a:schemeClr>
                </a:solidFill>
              </a:rPr>
              <a:t>Projet de :</a:t>
            </a:r>
          </a:p>
          <a:p>
            <a:pPr algn="ctr"/>
            <a:r>
              <a:rPr lang="fr-FR" sz="3200" b="1" i="1" dirty="0">
                <a:solidFill>
                  <a:schemeClr val="bg2">
                    <a:lumMod val="10000"/>
                  </a:schemeClr>
                </a:solidFill>
              </a:rPr>
              <a:t>Hussein</a:t>
            </a:r>
          </a:p>
          <a:p>
            <a:pPr algn="ctr"/>
            <a:r>
              <a:rPr lang="fr-FR" sz="3200" b="1" i="1" dirty="0">
                <a:solidFill>
                  <a:schemeClr val="bg2">
                    <a:lumMod val="10000"/>
                  </a:schemeClr>
                </a:solidFill>
              </a:rPr>
              <a:t>Vlad</a:t>
            </a:r>
          </a:p>
          <a:p>
            <a:pPr algn="ctr"/>
            <a:r>
              <a:rPr lang="fr-FR" sz="3200" b="1" i="1" dirty="0">
                <a:solidFill>
                  <a:schemeClr val="bg2">
                    <a:lumMod val="10000"/>
                  </a:schemeClr>
                </a:solidFill>
              </a:rPr>
              <a:t>Adam</a:t>
            </a:r>
          </a:p>
          <a:p>
            <a:pPr marL="0" indent="0">
              <a:buNone/>
            </a:pPr>
            <a:endParaRPr lang="fr-FR" sz="3200" b="1" i="1" dirty="0">
              <a:solidFill>
                <a:schemeClr val="bg2">
                  <a:lumMod val="10000"/>
                </a:schemeClr>
              </a:solidFill>
            </a:endParaRPr>
          </a:p>
          <a:p>
            <a:pPr marL="0" indent="0">
              <a:buNone/>
            </a:pPr>
            <a:endParaRPr lang="fr-FR" sz="3200" b="1" i="1" dirty="0">
              <a:solidFill>
                <a:schemeClr val="bg2">
                  <a:lumMod val="10000"/>
                </a:schemeClr>
              </a:solidFill>
            </a:endParaRPr>
          </a:p>
          <a:p>
            <a:pPr marL="0" indent="0">
              <a:buNone/>
            </a:pPr>
            <a:endParaRPr lang="fr-FR" sz="3200" b="1" i="1" dirty="0">
              <a:solidFill>
                <a:schemeClr val="bg2">
                  <a:lumMod val="10000"/>
                </a:schemeClr>
              </a:solidFill>
            </a:endParaRPr>
          </a:p>
          <a:p>
            <a:pPr marL="0" indent="0">
              <a:buNone/>
            </a:pPr>
            <a:r>
              <a:rPr lang="fr-FR" sz="1200" b="1" i="1" dirty="0">
                <a:solidFill>
                  <a:schemeClr val="bg2">
                    <a:lumMod val="10000"/>
                  </a:schemeClr>
                </a:solidFill>
              </a:rPr>
              <a:t>Remy</a:t>
            </a:r>
          </a:p>
        </p:txBody>
      </p:sp>
    </p:spTree>
    <p:extLst>
      <p:ext uri="{BB962C8B-B14F-4D97-AF65-F5344CB8AC3E}">
        <p14:creationId xmlns:p14="http://schemas.microsoft.com/office/powerpoint/2010/main" val="1392775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93605-E4C2-A7F9-1E65-11844BCFD025}"/>
              </a:ext>
            </a:extLst>
          </p:cNvPr>
          <p:cNvSpPr>
            <a:spLocks noGrp="1"/>
          </p:cNvSpPr>
          <p:nvPr>
            <p:ph type="title"/>
          </p:nvPr>
        </p:nvSpPr>
        <p:spPr/>
        <p:txBody>
          <a:bodyPr/>
          <a:lstStyle/>
          <a:p>
            <a:r>
              <a:rPr lang="fr-FR" dirty="0"/>
              <a:t>Classe: NPC</a:t>
            </a:r>
          </a:p>
        </p:txBody>
      </p:sp>
      <p:sp>
        <p:nvSpPr>
          <p:cNvPr id="3" name="Espace réservé du contenu 2">
            <a:extLst>
              <a:ext uri="{FF2B5EF4-FFF2-40B4-BE49-F238E27FC236}">
                <a16:creationId xmlns:a16="http://schemas.microsoft.com/office/drawing/2014/main" id="{5143C9C1-A925-DCAD-C5D2-AB75E69A102D}"/>
              </a:ext>
            </a:extLst>
          </p:cNvPr>
          <p:cNvSpPr>
            <a:spLocks noGrp="1"/>
          </p:cNvSpPr>
          <p:nvPr>
            <p:ph idx="1"/>
          </p:nvPr>
        </p:nvSpPr>
        <p:spPr/>
        <p:txBody>
          <a:bodyPr/>
          <a:lstStyle/>
          <a:p>
            <a:r>
              <a:rPr lang="fr-FR" dirty="0"/>
              <a:t>Classe mère des PNJ</a:t>
            </a:r>
          </a:p>
          <a:p>
            <a:r>
              <a:rPr lang="fr-FR" dirty="0"/>
              <a:t>Sert à gérer leur collision, physique, animation et états</a:t>
            </a:r>
          </a:p>
          <a:p>
            <a:r>
              <a:rPr lang="fr-FR" dirty="0"/>
              <a:t>Permet d’attribuer des points de spawn aux PNJ en fonction des coordonnées accédées dans Game</a:t>
            </a:r>
          </a:p>
          <a:p>
            <a:r>
              <a:rPr lang="fr-FR" dirty="0"/>
              <a:t>Permet d’attribuer différents dialogues en fonction des différents PNJ</a:t>
            </a:r>
          </a:p>
          <a:p>
            <a:endParaRPr lang="fr-FR" dirty="0"/>
          </a:p>
        </p:txBody>
      </p:sp>
    </p:spTree>
    <p:extLst>
      <p:ext uri="{BB962C8B-B14F-4D97-AF65-F5344CB8AC3E}">
        <p14:creationId xmlns:p14="http://schemas.microsoft.com/office/powerpoint/2010/main" val="3820966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626045-88FA-05D8-6466-9BEB243B7A4C}"/>
              </a:ext>
            </a:extLst>
          </p:cNvPr>
          <p:cNvSpPr>
            <a:spLocks noGrp="1"/>
          </p:cNvSpPr>
          <p:nvPr>
            <p:ph type="title"/>
          </p:nvPr>
        </p:nvSpPr>
        <p:spPr/>
        <p:txBody>
          <a:bodyPr/>
          <a:lstStyle/>
          <a:p>
            <a:r>
              <a:rPr lang="fr-FR" dirty="0"/>
              <a:t>Classe: </a:t>
            </a:r>
            <a:r>
              <a:rPr lang="fr-FR" dirty="0" err="1"/>
              <a:t>DialogBox</a:t>
            </a:r>
            <a:endParaRPr lang="fr-FR" dirty="0"/>
          </a:p>
        </p:txBody>
      </p:sp>
      <p:sp>
        <p:nvSpPr>
          <p:cNvPr id="3" name="Espace réservé du contenu 2">
            <a:extLst>
              <a:ext uri="{FF2B5EF4-FFF2-40B4-BE49-F238E27FC236}">
                <a16:creationId xmlns:a16="http://schemas.microsoft.com/office/drawing/2014/main" id="{0F639C4C-2143-6078-EF7D-FAFB8C6CA2A0}"/>
              </a:ext>
            </a:extLst>
          </p:cNvPr>
          <p:cNvSpPr>
            <a:spLocks noGrp="1"/>
          </p:cNvSpPr>
          <p:nvPr>
            <p:ph idx="1"/>
          </p:nvPr>
        </p:nvSpPr>
        <p:spPr/>
        <p:txBody>
          <a:bodyPr/>
          <a:lstStyle/>
          <a:p>
            <a:r>
              <a:rPr lang="fr-FR" dirty="0"/>
              <a:t>Permet de représenter la boite de dialogue en lui donnant une taille, une position, un style et un font</a:t>
            </a:r>
          </a:p>
          <a:p>
            <a:r>
              <a:rPr lang="fr-FR" dirty="0"/>
              <a:t>Permet d’afficher les différents dialogues avec les PNJ et fait en sorte que le jeu se souvienne si les dialogues ont été épuisés (en fonction du PNJ)</a:t>
            </a:r>
          </a:p>
        </p:txBody>
      </p:sp>
    </p:spTree>
    <p:extLst>
      <p:ext uri="{BB962C8B-B14F-4D97-AF65-F5344CB8AC3E}">
        <p14:creationId xmlns:p14="http://schemas.microsoft.com/office/powerpoint/2010/main" val="247830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98B3A1-634B-8461-B671-F8C0D853C2EF}"/>
              </a:ext>
            </a:extLst>
          </p:cNvPr>
          <p:cNvSpPr>
            <a:spLocks noGrp="1"/>
          </p:cNvSpPr>
          <p:nvPr>
            <p:ph type="title"/>
          </p:nvPr>
        </p:nvSpPr>
        <p:spPr/>
        <p:txBody>
          <a:bodyPr/>
          <a:lstStyle/>
          <a:p>
            <a:r>
              <a:rPr lang="fr-FR" dirty="0"/>
              <a:t>Classe: Inventory &amp; </a:t>
            </a:r>
            <a:r>
              <a:rPr lang="fr-FR" dirty="0" err="1"/>
              <a:t>InventorySlot</a:t>
            </a:r>
            <a:endParaRPr lang="fr-FR" dirty="0"/>
          </a:p>
        </p:txBody>
      </p:sp>
      <p:sp>
        <p:nvSpPr>
          <p:cNvPr id="3" name="Espace réservé du contenu 2">
            <a:extLst>
              <a:ext uri="{FF2B5EF4-FFF2-40B4-BE49-F238E27FC236}">
                <a16:creationId xmlns:a16="http://schemas.microsoft.com/office/drawing/2014/main" id="{0649F30A-A889-67C7-F684-C88A794CEF9B}"/>
              </a:ext>
            </a:extLst>
          </p:cNvPr>
          <p:cNvSpPr>
            <a:spLocks noGrp="1"/>
          </p:cNvSpPr>
          <p:nvPr>
            <p:ph idx="1"/>
          </p:nvPr>
        </p:nvSpPr>
        <p:spPr/>
        <p:txBody>
          <a:bodyPr/>
          <a:lstStyle/>
          <a:p>
            <a:r>
              <a:rPr lang="fr-FR" dirty="0"/>
              <a:t>Permet d’afficher l’inventaire et son contenu</a:t>
            </a:r>
          </a:p>
          <a:p>
            <a:r>
              <a:rPr lang="fr-FR" dirty="0"/>
              <a:t>Permet de rendre l’inventaire visible ou invisible </a:t>
            </a:r>
          </a:p>
          <a:p>
            <a:r>
              <a:rPr lang="fr-FR" dirty="0"/>
              <a:t>Permet de contenir les slots d’inventaire et de représenter ses emplacements individuels</a:t>
            </a:r>
          </a:p>
          <a:p>
            <a:endParaRPr lang="fr-FR" dirty="0"/>
          </a:p>
        </p:txBody>
      </p:sp>
    </p:spTree>
    <p:extLst>
      <p:ext uri="{BB962C8B-B14F-4D97-AF65-F5344CB8AC3E}">
        <p14:creationId xmlns:p14="http://schemas.microsoft.com/office/powerpoint/2010/main" val="3366545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7000" b="-17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534EDB-DFBA-255B-F654-AB6AEBBCBBF9}"/>
              </a:ext>
            </a:extLst>
          </p:cNvPr>
          <p:cNvSpPr>
            <a:spLocks noGrp="1"/>
          </p:cNvSpPr>
          <p:nvPr>
            <p:ph type="title"/>
          </p:nvPr>
        </p:nvSpPr>
        <p:spPr/>
        <p:txBody>
          <a:bodyPr/>
          <a:lstStyle/>
          <a:p>
            <a:r>
              <a:rPr lang="fr-FR" dirty="0"/>
              <a:t>Classe: Item</a:t>
            </a:r>
          </a:p>
        </p:txBody>
      </p:sp>
      <p:sp>
        <p:nvSpPr>
          <p:cNvPr id="3" name="Espace réservé du contenu 2">
            <a:extLst>
              <a:ext uri="{FF2B5EF4-FFF2-40B4-BE49-F238E27FC236}">
                <a16:creationId xmlns:a16="http://schemas.microsoft.com/office/drawing/2014/main" id="{6709548F-8AB2-7F9E-B3C3-E96DDBFA3F28}"/>
              </a:ext>
            </a:extLst>
          </p:cNvPr>
          <p:cNvSpPr>
            <a:spLocks noGrp="1"/>
          </p:cNvSpPr>
          <p:nvPr>
            <p:ph idx="1"/>
          </p:nvPr>
        </p:nvSpPr>
        <p:spPr/>
        <p:txBody>
          <a:bodyPr/>
          <a:lstStyle/>
          <a:p>
            <a:r>
              <a:rPr lang="fr-FR" dirty="0"/>
              <a:t>Permet de gérer la collision entre le joueur et les cœurs sur la carte pour pouvoir guérir</a:t>
            </a:r>
          </a:p>
        </p:txBody>
      </p:sp>
    </p:spTree>
    <p:extLst>
      <p:ext uri="{BB962C8B-B14F-4D97-AF65-F5344CB8AC3E}">
        <p14:creationId xmlns:p14="http://schemas.microsoft.com/office/powerpoint/2010/main" val="20158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0D1244-C427-18C8-196F-88529807C8BF}"/>
              </a:ext>
            </a:extLst>
          </p:cNvPr>
          <p:cNvSpPr>
            <a:spLocks noGrp="1"/>
          </p:cNvSpPr>
          <p:nvPr>
            <p:ph type="title"/>
          </p:nvPr>
        </p:nvSpPr>
        <p:spPr/>
        <p:txBody>
          <a:bodyPr/>
          <a:lstStyle/>
          <a:p>
            <a:r>
              <a:rPr lang="fr-FR" dirty="0"/>
              <a:t>Classe: </a:t>
            </a:r>
            <a:r>
              <a:rPr lang="fr-FR" dirty="0" err="1"/>
              <a:t>Enemy</a:t>
            </a:r>
            <a:endParaRPr lang="fr-FR" dirty="0"/>
          </a:p>
        </p:txBody>
      </p:sp>
      <p:sp>
        <p:nvSpPr>
          <p:cNvPr id="3" name="Espace réservé du contenu 2">
            <a:extLst>
              <a:ext uri="{FF2B5EF4-FFF2-40B4-BE49-F238E27FC236}">
                <a16:creationId xmlns:a16="http://schemas.microsoft.com/office/drawing/2014/main" id="{8A3285B1-E941-4A86-BA15-A1F17215C6EF}"/>
              </a:ext>
            </a:extLst>
          </p:cNvPr>
          <p:cNvSpPr>
            <a:spLocks noGrp="1"/>
          </p:cNvSpPr>
          <p:nvPr>
            <p:ph idx="1"/>
          </p:nvPr>
        </p:nvSpPr>
        <p:spPr/>
        <p:txBody>
          <a:bodyPr>
            <a:normAutofit fontScale="92500"/>
          </a:bodyPr>
          <a:lstStyle/>
          <a:p>
            <a:r>
              <a:rPr lang="fr-FR" dirty="0"/>
              <a:t>Classe mère des différents ennemies</a:t>
            </a:r>
          </a:p>
          <a:p>
            <a:r>
              <a:rPr lang="fr-FR" dirty="0"/>
              <a:t>Sert à gérer les différents ennemies, leurs états, animations, position, collision avec le groupe wall</a:t>
            </a:r>
          </a:p>
          <a:p>
            <a:r>
              <a:rPr lang="fr-FR" dirty="0"/>
              <a:t>Permet de gérer leur comportement en fonction du joueur (IA basique)</a:t>
            </a:r>
          </a:p>
          <a:p>
            <a:r>
              <a:rPr lang="fr-FR" dirty="0"/>
              <a:t>Permet la réception de dégâts de la part du joueur ainsi que l’occasion de dégâts au joueur</a:t>
            </a:r>
          </a:p>
          <a:p>
            <a:r>
              <a:rPr lang="fr-FR" dirty="0"/>
              <a:t>Défini les différentes sous classes d’ennemies ainsi que leurs animations propres</a:t>
            </a:r>
          </a:p>
          <a:p>
            <a:r>
              <a:rPr lang="fr-FR" dirty="0"/>
              <a:t>Leurs points de spawn sont attribués en fonction des données extraites dans la classe Game</a:t>
            </a:r>
          </a:p>
          <a:p>
            <a:endParaRPr lang="fr-FR" dirty="0"/>
          </a:p>
          <a:p>
            <a:endParaRPr lang="fr-FR" dirty="0"/>
          </a:p>
        </p:txBody>
      </p:sp>
    </p:spTree>
    <p:extLst>
      <p:ext uri="{BB962C8B-B14F-4D97-AF65-F5344CB8AC3E}">
        <p14:creationId xmlns:p14="http://schemas.microsoft.com/office/powerpoint/2010/main" val="760486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F2F0A1-9EED-7EBF-EE05-572FF019660A}"/>
              </a:ext>
            </a:extLst>
          </p:cNvPr>
          <p:cNvSpPr>
            <a:spLocks noGrp="1"/>
          </p:cNvSpPr>
          <p:nvPr>
            <p:ph type="title"/>
          </p:nvPr>
        </p:nvSpPr>
        <p:spPr/>
        <p:txBody>
          <a:bodyPr/>
          <a:lstStyle/>
          <a:p>
            <a:r>
              <a:rPr lang="fr-FR" dirty="0"/>
              <a:t>Classe: FireBall (défectueuse)</a:t>
            </a:r>
          </a:p>
        </p:txBody>
      </p:sp>
      <p:sp>
        <p:nvSpPr>
          <p:cNvPr id="3" name="Espace réservé du contenu 2">
            <a:extLst>
              <a:ext uri="{FF2B5EF4-FFF2-40B4-BE49-F238E27FC236}">
                <a16:creationId xmlns:a16="http://schemas.microsoft.com/office/drawing/2014/main" id="{4FBB0FBD-2804-0160-B9B8-AD03D4B036FD}"/>
              </a:ext>
            </a:extLst>
          </p:cNvPr>
          <p:cNvSpPr>
            <a:spLocks noGrp="1"/>
          </p:cNvSpPr>
          <p:nvPr>
            <p:ph idx="1"/>
          </p:nvPr>
        </p:nvSpPr>
        <p:spPr/>
        <p:txBody>
          <a:bodyPr/>
          <a:lstStyle/>
          <a:p>
            <a:r>
              <a:rPr lang="fr-FR" dirty="0"/>
              <a:t>Sert à gérer les boules de feu lancées par le joueur et de les lancer en fonction de la mana</a:t>
            </a:r>
          </a:p>
          <a:p>
            <a:r>
              <a:rPr lang="fr-FR" dirty="0"/>
              <a:t>Permet d’attribuer à la boule de feu une position de départ, une direction ainsi qu’une vélocité</a:t>
            </a:r>
          </a:p>
          <a:p>
            <a:r>
              <a:rPr lang="fr-FR" dirty="0"/>
              <a:t>Permet d’afficher des animations pour celle-ci</a:t>
            </a:r>
          </a:p>
          <a:p>
            <a:r>
              <a:rPr lang="fr-FR" dirty="0"/>
              <a:t>Permet d’occasionner des dégâts aux ennemies </a:t>
            </a:r>
          </a:p>
        </p:txBody>
      </p:sp>
    </p:spTree>
    <p:extLst>
      <p:ext uri="{BB962C8B-B14F-4D97-AF65-F5344CB8AC3E}">
        <p14:creationId xmlns:p14="http://schemas.microsoft.com/office/powerpoint/2010/main" val="2128346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706C55-3DF2-77E6-9F83-0A1A31FD0FFB}"/>
              </a:ext>
            </a:extLst>
          </p:cNvPr>
          <p:cNvSpPr>
            <a:spLocks noGrp="1"/>
          </p:cNvSpPr>
          <p:nvPr>
            <p:ph type="title"/>
          </p:nvPr>
        </p:nvSpPr>
        <p:spPr/>
        <p:txBody>
          <a:bodyPr/>
          <a:lstStyle/>
          <a:p>
            <a:r>
              <a:rPr lang="fr-FR" dirty="0"/>
              <a:t>Classe: Wall</a:t>
            </a:r>
          </a:p>
        </p:txBody>
      </p:sp>
      <p:sp>
        <p:nvSpPr>
          <p:cNvPr id="3" name="Espace réservé du contenu 2">
            <a:extLst>
              <a:ext uri="{FF2B5EF4-FFF2-40B4-BE49-F238E27FC236}">
                <a16:creationId xmlns:a16="http://schemas.microsoft.com/office/drawing/2014/main" id="{F8AA53B5-E73A-9B66-EC5C-94D6193E78E8}"/>
              </a:ext>
            </a:extLst>
          </p:cNvPr>
          <p:cNvSpPr>
            <a:spLocks noGrp="1"/>
          </p:cNvSpPr>
          <p:nvPr>
            <p:ph idx="1"/>
          </p:nvPr>
        </p:nvSpPr>
        <p:spPr/>
        <p:txBody>
          <a:bodyPr/>
          <a:lstStyle/>
          <a:p>
            <a:r>
              <a:rPr lang="fr-FR" dirty="0"/>
              <a:t>Permet d’attribuer à certains objets l’attribut collision qui permet de bloquer les mouvements dans certaines directions comme la chute vers le bas ou ne pas phaser à travers les murs de gauche à droite</a:t>
            </a:r>
          </a:p>
          <a:p>
            <a:r>
              <a:rPr lang="fr-FR" dirty="0"/>
              <a:t>Donne des attributs comme gauche, droite, haut et bas à ces objets de collision</a:t>
            </a:r>
          </a:p>
        </p:txBody>
      </p:sp>
    </p:spTree>
    <p:extLst>
      <p:ext uri="{BB962C8B-B14F-4D97-AF65-F5344CB8AC3E}">
        <p14:creationId xmlns:p14="http://schemas.microsoft.com/office/powerpoint/2010/main" val="278069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D97D0E-BEF9-E4BF-664B-325477D87A50}"/>
              </a:ext>
            </a:extLst>
          </p:cNvPr>
          <p:cNvSpPr>
            <a:spLocks noGrp="1"/>
          </p:cNvSpPr>
          <p:nvPr>
            <p:ph type="title"/>
          </p:nvPr>
        </p:nvSpPr>
        <p:spPr/>
        <p:txBody>
          <a:bodyPr/>
          <a:lstStyle/>
          <a:p>
            <a:r>
              <a:rPr lang="fr-FR" dirty="0"/>
              <a:t>IDE des membres du groupe</a:t>
            </a:r>
          </a:p>
        </p:txBody>
      </p:sp>
      <p:sp>
        <p:nvSpPr>
          <p:cNvPr id="3" name="Espace réservé du contenu 2">
            <a:extLst>
              <a:ext uri="{FF2B5EF4-FFF2-40B4-BE49-F238E27FC236}">
                <a16:creationId xmlns:a16="http://schemas.microsoft.com/office/drawing/2014/main" id="{44313121-F717-4621-59ED-C5804296EABA}"/>
              </a:ext>
            </a:extLst>
          </p:cNvPr>
          <p:cNvSpPr>
            <a:spLocks noGrp="1"/>
          </p:cNvSpPr>
          <p:nvPr>
            <p:ph idx="1"/>
          </p:nvPr>
        </p:nvSpPr>
        <p:spPr/>
        <p:txBody>
          <a:bodyPr/>
          <a:lstStyle/>
          <a:p>
            <a:r>
              <a:rPr lang="fr-FR" dirty="0"/>
              <a:t>Vlad: VSC (Ubuntu)</a:t>
            </a:r>
          </a:p>
          <a:p>
            <a:pPr lvl="1"/>
            <a:r>
              <a:rPr lang="fr-FR" dirty="0"/>
              <a:t>Justification du choix: Extension python, extension git, facilité de pull et push</a:t>
            </a:r>
          </a:p>
          <a:p>
            <a:r>
              <a:rPr lang="fr-FR" dirty="0"/>
              <a:t>Hussein: VSC &amp; </a:t>
            </a:r>
            <a:r>
              <a:rPr lang="fr-FR" dirty="0" err="1"/>
              <a:t>Pycharme</a:t>
            </a:r>
            <a:endParaRPr lang="fr-FR" dirty="0"/>
          </a:p>
          <a:p>
            <a:pPr lvl="1"/>
            <a:r>
              <a:rPr lang="fr-FR" dirty="0"/>
              <a:t>Justification du choix: VSC parce que programme par défaut de </a:t>
            </a:r>
            <a:r>
              <a:rPr lang="fr-FR" dirty="0" err="1"/>
              <a:t>github</a:t>
            </a:r>
            <a:endParaRPr lang="fr-FR" dirty="0"/>
          </a:p>
          <a:p>
            <a:pPr lvl="7"/>
            <a:r>
              <a:rPr lang="fr-FR" dirty="0" err="1"/>
              <a:t>PyCharme</a:t>
            </a:r>
            <a:r>
              <a:rPr lang="fr-FR" dirty="0"/>
              <a:t> parce que plus d’affinité et plus simple d’utilisation</a:t>
            </a:r>
          </a:p>
          <a:p>
            <a:r>
              <a:rPr lang="fr-FR" dirty="0"/>
              <a:t>Adam: VSC</a:t>
            </a:r>
          </a:p>
          <a:p>
            <a:pPr lvl="1"/>
            <a:r>
              <a:rPr lang="fr-FR" dirty="0"/>
              <a:t>Justification du choix: Extension python, facilité d’utilisation d’outils comme </a:t>
            </a:r>
            <a:r>
              <a:rPr lang="fr-FR" dirty="0" err="1"/>
              <a:t>pylint</a:t>
            </a:r>
            <a:r>
              <a:rPr lang="fr-FR" dirty="0"/>
              <a:t>, customisation et raccourcis claviers</a:t>
            </a:r>
          </a:p>
          <a:p>
            <a:pPr lvl="1"/>
            <a:endParaRPr lang="fr-FR" dirty="0"/>
          </a:p>
        </p:txBody>
      </p:sp>
    </p:spTree>
    <p:extLst>
      <p:ext uri="{BB962C8B-B14F-4D97-AF65-F5344CB8AC3E}">
        <p14:creationId xmlns:p14="http://schemas.microsoft.com/office/powerpoint/2010/main" val="119254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17000" r="-17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CE95B8-22A6-CA13-BE66-AC034FF34021}"/>
              </a:ext>
            </a:extLst>
          </p:cNvPr>
          <p:cNvSpPr>
            <a:spLocks noGrp="1"/>
          </p:cNvSpPr>
          <p:nvPr>
            <p:ph type="title"/>
          </p:nvPr>
        </p:nvSpPr>
        <p:spPr/>
        <p:txBody>
          <a:bodyPr/>
          <a:lstStyle/>
          <a:p>
            <a:r>
              <a:rPr lang="fr-FR" dirty="0"/>
              <a:t>Outils: </a:t>
            </a:r>
            <a:r>
              <a:rPr lang="fr-FR" dirty="0" err="1"/>
              <a:t>Tiled</a:t>
            </a:r>
            <a:r>
              <a:rPr lang="fr-FR" dirty="0"/>
              <a:t> &amp; </a:t>
            </a:r>
            <a:r>
              <a:rPr lang="fr-FR" dirty="0" err="1"/>
              <a:t>Gimp</a:t>
            </a:r>
            <a:endParaRPr lang="fr-FR" dirty="0"/>
          </a:p>
        </p:txBody>
      </p:sp>
      <p:sp>
        <p:nvSpPr>
          <p:cNvPr id="3" name="Espace réservé du contenu 2">
            <a:extLst>
              <a:ext uri="{FF2B5EF4-FFF2-40B4-BE49-F238E27FC236}">
                <a16:creationId xmlns:a16="http://schemas.microsoft.com/office/drawing/2014/main" id="{2CC0120F-AEB5-308B-F203-09167D71E34C}"/>
              </a:ext>
            </a:extLst>
          </p:cNvPr>
          <p:cNvSpPr>
            <a:spLocks noGrp="1"/>
          </p:cNvSpPr>
          <p:nvPr>
            <p:ph idx="1"/>
          </p:nvPr>
        </p:nvSpPr>
        <p:spPr/>
        <p:txBody>
          <a:bodyPr/>
          <a:lstStyle/>
          <a:p>
            <a:r>
              <a:rPr lang="fr-FR" dirty="0" err="1"/>
              <a:t>Tiled</a:t>
            </a:r>
            <a:r>
              <a:rPr lang="fr-FR" dirty="0"/>
              <a:t>:</a:t>
            </a:r>
          </a:p>
          <a:p>
            <a:pPr lvl="1"/>
            <a:r>
              <a:rPr lang="fr-FR" dirty="0"/>
              <a:t>Création des </a:t>
            </a:r>
            <a:r>
              <a:rPr lang="fr-FR" dirty="0" err="1"/>
              <a:t>maps</a:t>
            </a:r>
            <a:r>
              <a:rPr lang="fr-FR" dirty="0"/>
              <a:t> et customisation par couche</a:t>
            </a:r>
          </a:p>
          <a:p>
            <a:pPr lvl="1"/>
            <a:r>
              <a:rPr lang="fr-FR" dirty="0"/>
              <a:t>Attribution des points de spawn (NPC &amp; </a:t>
            </a:r>
            <a:r>
              <a:rPr lang="fr-FR" dirty="0" err="1"/>
              <a:t>Enemies</a:t>
            </a:r>
            <a:r>
              <a:rPr lang="fr-FR" dirty="0"/>
              <a:t>)</a:t>
            </a:r>
          </a:p>
          <a:p>
            <a:r>
              <a:rPr lang="fr-FR" dirty="0" err="1"/>
              <a:t>Gimp</a:t>
            </a:r>
            <a:r>
              <a:rPr lang="fr-FR" dirty="0"/>
              <a:t>:</a:t>
            </a:r>
          </a:p>
          <a:p>
            <a:pPr lvl="1"/>
            <a:r>
              <a:rPr lang="fr-FR" dirty="0"/>
              <a:t>Outil pour la manipulation de </a:t>
            </a:r>
            <a:r>
              <a:rPr lang="fr-FR" dirty="0" err="1"/>
              <a:t>sprite</a:t>
            </a:r>
            <a:r>
              <a:rPr lang="fr-FR" dirty="0"/>
              <a:t>, changement de direction, de taille, mettre des fonds transparents</a:t>
            </a:r>
          </a:p>
        </p:txBody>
      </p:sp>
    </p:spTree>
    <p:extLst>
      <p:ext uri="{BB962C8B-B14F-4D97-AF65-F5344CB8AC3E}">
        <p14:creationId xmlns:p14="http://schemas.microsoft.com/office/powerpoint/2010/main" val="332404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1B2F0E-F55C-9E05-0E43-1C6CF439015B}"/>
              </a:ext>
            </a:extLst>
          </p:cNvPr>
          <p:cNvSpPr>
            <a:spLocks noGrp="1"/>
          </p:cNvSpPr>
          <p:nvPr>
            <p:ph type="title"/>
          </p:nvPr>
        </p:nvSpPr>
        <p:spPr/>
        <p:txBody>
          <a:bodyPr/>
          <a:lstStyle/>
          <a:p>
            <a:r>
              <a:rPr lang="fr-FR" dirty="0"/>
              <a:t>Librairie « spéciales »</a:t>
            </a:r>
          </a:p>
        </p:txBody>
      </p:sp>
      <p:sp>
        <p:nvSpPr>
          <p:cNvPr id="3" name="Espace réservé du contenu 2">
            <a:extLst>
              <a:ext uri="{FF2B5EF4-FFF2-40B4-BE49-F238E27FC236}">
                <a16:creationId xmlns:a16="http://schemas.microsoft.com/office/drawing/2014/main" id="{7386A9CE-2D57-3BF0-861D-05094BF00822}"/>
              </a:ext>
            </a:extLst>
          </p:cNvPr>
          <p:cNvSpPr>
            <a:spLocks noGrp="1"/>
          </p:cNvSpPr>
          <p:nvPr>
            <p:ph idx="1"/>
          </p:nvPr>
        </p:nvSpPr>
        <p:spPr/>
        <p:txBody>
          <a:bodyPr/>
          <a:lstStyle/>
          <a:p>
            <a:r>
              <a:rPr lang="fr-FR" dirty="0"/>
              <a:t>Pygame: un set de module cross plateforme utilisé pour développer et design des jeux-vidéos</a:t>
            </a:r>
          </a:p>
          <a:p>
            <a:r>
              <a:rPr lang="fr-FR" dirty="0" err="1"/>
              <a:t>PyTMX</a:t>
            </a:r>
            <a:r>
              <a:rPr lang="fr-FR" dirty="0"/>
              <a:t>: un outil pour charger les données de la carte</a:t>
            </a:r>
          </a:p>
          <a:p>
            <a:r>
              <a:rPr lang="fr-FR" dirty="0" err="1"/>
              <a:t>Pyscroll</a:t>
            </a:r>
            <a:r>
              <a:rPr lang="fr-FR" dirty="0"/>
              <a:t>: un outil qui permet de charger une carte de manière plus optimisée et est compatible avec </a:t>
            </a:r>
            <a:r>
              <a:rPr lang="fr-FR" dirty="0" err="1"/>
              <a:t>PyTMX</a:t>
            </a:r>
            <a:endParaRPr lang="fr-FR" dirty="0"/>
          </a:p>
        </p:txBody>
      </p:sp>
    </p:spTree>
    <p:extLst>
      <p:ext uri="{BB962C8B-B14F-4D97-AF65-F5344CB8AC3E}">
        <p14:creationId xmlns:p14="http://schemas.microsoft.com/office/powerpoint/2010/main" val="1644299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CAE2B8-0D21-B836-0B12-A21B48FB69B7}"/>
              </a:ext>
            </a:extLst>
          </p:cNvPr>
          <p:cNvSpPr>
            <a:spLocks noGrp="1"/>
          </p:cNvSpPr>
          <p:nvPr>
            <p:ph type="title"/>
          </p:nvPr>
        </p:nvSpPr>
        <p:spPr/>
        <p:txBody>
          <a:bodyPr/>
          <a:lstStyle/>
          <a:p>
            <a:r>
              <a:rPr lang="fr-FR" dirty="0"/>
              <a:t>Les consignes de notre projet</a:t>
            </a:r>
          </a:p>
        </p:txBody>
      </p:sp>
      <p:pic>
        <p:nvPicPr>
          <p:cNvPr id="7" name="Espace réservé du contenu 6">
            <a:extLst>
              <a:ext uri="{FF2B5EF4-FFF2-40B4-BE49-F238E27FC236}">
                <a16:creationId xmlns:a16="http://schemas.microsoft.com/office/drawing/2014/main" id="{2D8C51B9-0B80-8CFE-EE26-49D14A661B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9474" y="2370721"/>
            <a:ext cx="7233051" cy="3261146"/>
          </a:xfrm>
        </p:spPr>
      </p:pic>
    </p:spTree>
    <p:extLst>
      <p:ext uri="{BB962C8B-B14F-4D97-AF65-F5344CB8AC3E}">
        <p14:creationId xmlns:p14="http://schemas.microsoft.com/office/powerpoint/2010/main" val="1487937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C4ABBD-B2F1-E80F-AAAC-979D262FAC00}"/>
              </a:ext>
            </a:extLst>
          </p:cNvPr>
          <p:cNvSpPr>
            <a:spLocks noGrp="1"/>
          </p:cNvSpPr>
          <p:nvPr>
            <p:ph type="title"/>
          </p:nvPr>
        </p:nvSpPr>
        <p:spPr/>
        <p:txBody>
          <a:bodyPr/>
          <a:lstStyle/>
          <a:p>
            <a:r>
              <a:rPr lang="fr-FR" dirty="0"/>
              <a:t>Les concepts clés de POO</a:t>
            </a:r>
          </a:p>
        </p:txBody>
      </p:sp>
      <p:pic>
        <p:nvPicPr>
          <p:cNvPr id="7" name="Espace réservé du contenu 6">
            <a:extLst>
              <a:ext uri="{FF2B5EF4-FFF2-40B4-BE49-F238E27FC236}">
                <a16:creationId xmlns:a16="http://schemas.microsoft.com/office/drawing/2014/main" id="{C03EE0B3-B100-6C90-5566-0D14A1608F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9100" y="1277059"/>
            <a:ext cx="3872662" cy="4987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2042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CB511-8AD5-F957-CA88-A5AFF3DFE53F}"/>
              </a:ext>
            </a:extLst>
          </p:cNvPr>
          <p:cNvSpPr>
            <a:spLocks noGrp="1"/>
          </p:cNvSpPr>
          <p:nvPr>
            <p:ph type="title"/>
          </p:nvPr>
        </p:nvSpPr>
        <p:spPr>
          <a:xfrm>
            <a:off x="838200" y="365126"/>
            <a:ext cx="10515600" cy="673100"/>
          </a:xfrm>
        </p:spPr>
        <p:txBody>
          <a:bodyPr>
            <a:normAutofit fontScale="90000"/>
          </a:bodyPr>
          <a:lstStyle/>
          <a:p>
            <a:r>
              <a:rPr lang="fr-FR" dirty="0"/>
              <a:t>Classe &amp; Objet:</a:t>
            </a:r>
          </a:p>
        </p:txBody>
      </p:sp>
      <p:pic>
        <p:nvPicPr>
          <p:cNvPr id="9" name="Espace réservé du contenu 8">
            <a:extLst>
              <a:ext uri="{FF2B5EF4-FFF2-40B4-BE49-F238E27FC236}">
                <a16:creationId xmlns:a16="http://schemas.microsoft.com/office/drawing/2014/main" id="{A5E118FA-B25F-5EFC-9525-E12F364F0E1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6615" y="1265996"/>
            <a:ext cx="2516135" cy="5592004"/>
          </a:xfrm>
        </p:spPr>
      </p:pic>
      <p:sp>
        <p:nvSpPr>
          <p:cNvPr id="10" name="Espace réservé du contenu 9">
            <a:extLst>
              <a:ext uri="{FF2B5EF4-FFF2-40B4-BE49-F238E27FC236}">
                <a16:creationId xmlns:a16="http://schemas.microsoft.com/office/drawing/2014/main" id="{F54427C0-5DDB-3A2A-0742-FFCBB00087D3}"/>
              </a:ext>
            </a:extLst>
          </p:cNvPr>
          <p:cNvSpPr>
            <a:spLocks noGrp="1"/>
          </p:cNvSpPr>
          <p:nvPr>
            <p:ph sz="half" idx="2"/>
          </p:nvPr>
        </p:nvSpPr>
        <p:spPr/>
        <p:txBody>
          <a:bodyPr/>
          <a:lstStyle/>
          <a:p>
            <a:endParaRPr lang="fr-FR" dirty="0"/>
          </a:p>
          <a:p>
            <a:endParaRPr lang="fr-FR" dirty="0"/>
          </a:p>
          <a:p>
            <a:r>
              <a:rPr lang="fr-FR" dirty="0"/>
              <a:t>La classe </a:t>
            </a:r>
            <a:r>
              <a:rPr lang="fr-FR" dirty="0" err="1"/>
              <a:t>Enemy</a:t>
            </a:r>
            <a:r>
              <a:rPr lang="fr-FR" dirty="0"/>
              <a:t> avec ses attributs ainsi que ses méthodes (qu’on ne voit pas)</a:t>
            </a:r>
          </a:p>
          <a:p>
            <a:r>
              <a:rPr lang="fr-FR" dirty="0"/>
              <a:t>Skeleton1,2 et 3 qui sont des objets crées à partir de l’instance de la classe </a:t>
            </a:r>
            <a:r>
              <a:rPr lang="fr-FR" dirty="0" err="1"/>
              <a:t>Enemy</a:t>
            </a:r>
            <a:r>
              <a:rPr lang="fr-FR" dirty="0"/>
              <a:t> et qui héritent aussi de celle-ci</a:t>
            </a:r>
          </a:p>
        </p:txBody>
      </p:sp>
      <p:pic>
        <p:nvPicPr>
          <p:cNvPr id="12" name="Image 11">
            <a:extLst>
              <a:ext uri="{FF2B5EF4-FFF2-40B4-BE49-F238E27FC236}">
                <a16:creationId xmlns:a16="http://schemas.microsoft.com/office/drawing/2014/main" id="{4F2AD1FB-9D05-10C9-68F0-13AEE383D37F}"/>
              </a:ext>
            </a:extLst>
          </p:cNvPr>
          <p:cNvPicPr>
            <a:picLocks noChangeAspect="1"/>
          </p:cNvPicPr>
          <p:nvPr/>
        </p:nvPicPr>
        <p:blipFill>
          <a:blip r:embed="rId4"/>
          <a:stretch>
            <a:fillRect/>
          </a:stretch>
        </p:blipFill>
        <p:spPr>
          <a:xfrm>
            <a:off x="3052331" y="1265996"/>
            <a:ext cx="4187146" cy="1419371"/>
          </a:xfrm>
          <a:prstGeom prst="rect">
            <a:avLst/>
          </a:prstGeom>
        </p:spPr>
      </p:pic>
    </p:spTree>
    <p:extLst>
      <p:ext uri="{BB962C8B-B14F-4D97-AF65-F5344CB8AC3E}">
        <p14:creationId xmlns:p14="http://schemas.microsoft.com/office/powerpoint/2010/main" val="3682293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86257-1A37-430A-1724-0064FCDBEF3A}"/>
              </a:ext>
            </a:extLst>
          </p:cNvPr>
          <p:cNvSpPr>
            <a:spLocks noGrp="1"/>
          </p:cNvSpPr>
          <p:nvPr>
            <p:ph type="title"/>
          </p:nvPr>
        </p:nvSpPr>
        <p:spPr>
          <a:xfrm>
            <a:off x="838200" y="365125"/>
            <a:ext cx="10515600" cy="568325"/>
          </a:xfrm>
        </p:spPr>
        <p:txBody>
          <a:bodyPr>
            <a:normAutofit fontScale="90000"/>
          </a:bodyPr>
          <a:lstStyle/>
          <a:p>
            <a:r>
              <a:rPr lang="fr-FR" dirty="0"/>
              <a:t>Héritage:</a:t>
            </a:r>
          </a:p>
        </p:txBody>
      </p:sp>
      <p:pic>
        <p:nvPicPr>
          <p:cNvPr id="6" name="Espace réservé du contenu 5">
            <a:extLst>
              <a:ext uri="{FF2B5EF4-FFF2-40B4-BE49-F238E27FC236}">
                <a16:creationId xmlns:a16="http://schemas.microsoft.com/office/drawing/2014/main" id="{10FCACD6-6C0C-5C65-B9E5-750C1FFE5E37}"/>
              </a:ext>
            </a:extLst>
          </p:cNvPr>
          <p:cNvPicPr>
            <a:picLocks noGrp="1" noChangeAspect="1"/>
          </p:cNvPicPr>
          <p:nvPr>
            <p:ph sz="half" idx="1"/>
          </p:nvPr>
        </p:nvPicPr>
        <p:blipFill>
          <a:blip r:embed="rId3"/>
          <a:stretch>
            <a:fillRect/>
          </a:stretch>
        </p:blipFill>
        <p:spPr>
          <a:xfrm>
            <a:off x="571918" y="933450"/>
            <a:ext cx="4152063" cy="5559425"/>
          </a:xfrm>
        </p:spPr>
      </p:pic>
      <p:sp>
        <p:nvSpPr>
          <p:cNvPr id="4" name="Espace réservé du contenu 3">
            <a:extLst>
              <a:ext uri="{FF2B5EF4-FFF2-40B4-BE49-F238E27FC236}">
                <a16:creationId xmlns:a16="http://schemas.microsoft.com/office/drawing/2014/main" id="{4CA4F4A5-0650-CFEB-1756-3A2EC7FF518C}"/>
              </a:ext>
            </a:extLst>
          </p:cNvPr>
          <p:cNvSpPr>
            <a:spLocks noGrp="1"/>
          </p:cNvSpPr>
          <p:nvPr>
            <p:ph sz="half" idx="2"/>
          </p:nvPr>
        </p:nvSpPr>
        <p:spPr/>
        <p:txBody>
          <a:bodyPr/>
          <a:lstStyle/>
          <a:p>
            <a:r>
              <a:rPr lang="fr-FR" dirty="0"/>
              <a:t>Skeleton1 est une sous classe de </a:t>
            </a:r>
            <a:r>
              <a:rPr lang="fr-FR" dirty="0" err="1"/>
              <a:t>Enemy</a:t>
            </a:r>
            <a:r>
              <a:rPr lang="fr-FR" dirty="0"/>
              <a:t> qui va hériter des attributs ainsi que des méthodes de celle-ci.</a:t>
            </a:r>
          </a:p>
          <a:p>
            <a:r>
              <a:rPr lang="fr-FR" dirty="0" err="1"/>
              <a:t>Update_enemy</a:t>
            </a:r>
            <a:r>
              <a:rPr lang="fr-FR" dirty="0"/>
              <a:t>() de la classe Skeleton1 fait appel à la méthode de la classe parente mais en la surchargeant</a:t>
            </a:r>
          </a:p>
        </p:txBody>
      </p:sp>
    </p:spTree>
    <p:extLst>
      <p:ext uri="{BB962C8B-B14F-4D97-AF65-F5344CB8AC3E}">
        <p14:creationId xmlns:p14="http://schemas.microsoft.com/office/powerpoint/2010/main" val="2828957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E2FF5B-F885-44E5-D829-B56BA9CEF636}"/>
              </a:ext>
            </a:extLst>
          </p:cNvPr>
          <p:cNvSpPr>
            <a:spLocks noGrp="1"/>
          </p:cNvSpPr>
          <p:nvPr>
            <p:ph type="title"/>
          </p:nvPr>
        </p:nvSpPr>
        <p:spPr>
          <a:xfrm>
            <a:off x="838200" y="365125"/>
            <a:ext cx="10515600" cy="644525"/>
          </a:xfrm>
        </p:spPr>
        <p:txBody>
          <a:bodyPr>
            <a:normAutofit fontScale="90000"/>
          </a:bodyPr>
          <a:lstStyle/>
          <a:p>
            <a:r>
              <a:rPr lang="fr-FR" dirty="0"/>
              <a:t>Polymorphisme:</a:t>
            </a:r>
          </a:p>
        </p:txBody>
      </p:sp>
      <p:pic>
        <p:nvPicPr>
          <p:cNvPr id="6" name="Espace réservé du contenu 5">
            <a:extLst>
              <a:ext uri="{FF2B5EF4-FFF2-40B4-BE49-F238E27FC236}">
                <a16:creationId xmlns:a16="http://schemas.microsoft.com/office/drawing/2014/main" id="{3AA24230-C7E1-110F-EE6A-F89C57D064CE}"/>
              </a:ext>
            </a:extLst>
          </p:cNvPr>
          <p:cNvPicPr>
            <a:picLocks noGrp="1" noChangeAspect="1"/>
          </p:cNvPicPr>
          <p:nvPr>
            <p:ph sz="half" idx="1"/>
          </p:nvPr>
        </p:nvPicPr>
        <p:blipFill>
          <a:blip r:embed="rId3"/>
          <a:stretch>
            <a:fillRect/>
          </a:stretch>
        </p:blipFill>
        <p:spPr>
          <a:xfrm>
            <a:off x="0" y="1009651"/>
            <a:ext cx="2505075" cy="4512108"/>
          </a:xfrm>
        </p:spPr>
      </p:pic>
      <p:sp>
        <p:nvSpPr>
          <p:cNvPr id="4" name="Espace réservé du contenu 3">
            <a:extLst>
              <a:ext uri="{FF2B5EF4-FFF2-40B4-BE49-F238E27FC236}">
                <a16:creationId xmlns:a16="http://schemas.microsoft.com/office/drawing/2014/main" id="{E07324B1-DE5B-DC27-E629-7CC7BD3A8B7E}"/>
              </a:ext>
            </a:extLst>
          </p:cNvPr>
          <p:cNvSpPr>
            <a:spLocks noGrp="1"/>
          </p:cNvSpPr>
          <p:nvPr>
            <p:ph sz="half" idx="2"/>
          </p:nvPr>
        </p:nvSpPr>
        <p:spPr/>
        <p:txBody>
          <a:bodyPr/>
          <a:lstStyle/>
          <a:p>
            <a:r>
              <a:rPr lang="fr-FR" dirty="0"/>
              <a:t>La méthode d’</a:t>
            </a:r>
            <a:r>
              <a:rPr lang="fr-FR" dirty="0" err="1"/>
              <a:t>update_enemy</a:t>
            </a:r>
            <a:r>
              <a:rPr lang="fr-FR" dirty="0"/>
              <a:t> de Skeleton1 appelle la méthode </a:t>
            </a:r>
            <a:r>
              <a:rPr lang="fr-FR" dirty="0" err="1"/>
              <a:t>update_enemy</a:t>
            </a:r>
            <a:r>
              <a:rPr lang="fr-FR" dirty="0"/>
              <a:t> d’</a:t>
            </a:r>
            <a:r>
              <a:rPr lang="fr-FR" dirty="0" err="1"/>
              <a:t>Enemy</a:t>
            </a:r>
            <a:r>
              <a:rPr lang="fr-FR" dirty="0"/>
              <a:t> grâce à super(), elle garde son comportement de base tout en y ajoutant </a:t>
            </a:r>
            <a:r>
              <a:rPr lang="fr-FR" dirty="0" err="1"/>
              <a:t>update_animation</a:t>
            </a:r>
            <a:r>
              <a:rPr lang="fr-FR" dirty="0"/>
              <a:t>() qui va charger différentes animations pour les classes enfants</a:t>
            </a:r>
          </a:p>
        </p:txBody>
      </p:sp>
      <p:pic>
        <p:nvPicPr>
          <p:cNvPr id="8" name="Image 7">
            <a:extLst>
              <a:ext uri="{FF2B5EF4-FFF2-40B4-BE49-F238E27FC236}">
                <a16:creationId xmlns:a16="http://schemas.microsoft.com/office/drawing/2014/main" id="{0F3AF8F6-8534-E17E-6D53-24213385D508}"/>
              </a:ext>
            </a:extLst>
          </p:cNvPr>
          <p:cNvPicPr>
            <a:picLocks noChangeAspect="1"/>
          </p:cNvPicPr>
          <p:nvPr/>
        </p:nvPicPr>
        <p:blipFill>
          <a:blip r:embed="rId4"/>
          <a:stretch>
            <a:fillRect/>
          </a:stretch>
        </p:blipFill>
        <p:spPr>
          <a:xfrm>
            <a:off x="2713275" y="1009650"/>
            <a:ext cx="3039825" cy="5638800"/>
          </a:xfrm>
          <a:prstGeom prst="rect">
            <a:avLst/>
          </a:prstGeom>
        </p:spPr>
      </p:pic>
    </p:spTree>
    <p:extLst>
      <p:ext uri="{BB962C8B-B14F-4D97-AF65-F5344CB8AC3E}">
        <p14:creationId xmlns:p14="http://schemas.microsoft.com/office/powerpoint/2010/main" val="367878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DF65A3-E54F-FDBF-E8E6-2F99D99AF8A2}"/>
              </a:ext>
            </a:extLst>
          </p:cNvPr>
          <p:cNvSpPr>
            <a:spLocks noGrp="1"/>
          </p:cNvSpPr>
          <p:nvPr>
            <p:ph type="title"/>
          </p:nvPr>
        </p:nvSpPr>
        <p:spPr>
          <a:xfrm>
            <a:off x="838200" y="365125"/>
            <a:ext cx="10515600" cy="625475"/>
          </a:xfrm>
        </p:spPr>
        <p:txBody>
          <a:bodyPr>
            <a:normAutofit fontScale="90000"/>
          </a:bodyPr>
          <a:lstStyle/>
          <a:p>
            <a:r>
              <a:rPr lang="fr-FR" dirty="0"/>
              <a:t>Encapsulation:</a:t>
            </a:r>
          </a:p>
        </p:txBody>
      </p:sp>
      <p:pic>
        <p:nvPicPr>
          <p:cNvPr id="6" name="Espace réservé du contenu 5">
            <a:extLst>
              <a:ext uri="{FF2B5EF4-FFF2-40B4-BE49-F238E27FC236}">
                <a16:creationId xmlns:a16="http://schemas.microsoft.com/office/drawing/2014/main" id="{FB51F078-12AE-F174-4F8B-0B765A81309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14450" y="1017573"/>
            <a:ext cx="3009900" cy="5840427"/>
          </a:xfrm>
        </p:spPr>
      </p:pic>
      <p:sp>
        <p:nvSpPr>
          <p:cNvPr id="4" name="Espace réservé du contenu 3">
            <a:extLst>
              <a:ext uri="{FF2B5EF4-FFF2-40B4-BE49-F238E27FC236}">
                <a16:creationId xmlns:a16="http://schemas.microsoft.com/office/drawing/2014/main" id="{7262F4CC-BF9B-9EAD-14E9-13232B419139}"/>
              </a:ext>
            </a:extLst>
          </p:cNvPr>
          <p:cNvSpPr>
            <a:spLocks noGrp="1"/>
          </p:cNvSpPr>
          <p:nvPr>
            <p:ph sz="half" idx="2"/>
          </p:nvPr>
        </p:nvSpPr>
        <p:spPr/>
        <p:txBody>
          <a:bodyPr/>
          <a:lstStyle/>
          <a:p>
            <a:r>
              <a:rPr lang="fr-FR" dirty="0" err="1"/>
              <a:t>Self.vel</a:t>
            </a:r>
            <a:r>
              <a:rPr lang="fr-FR" dirty="0"/>
              <a:t> &amp; </a:t>
            </a:r>
            <a:r>
              <a:rPr lang="fr-FR" dirty="0" err="1"/>
              <a:t>self.position</a:t>
            </a:r>
            <a:r>
              <a:rPr lang="fr-FR" dirty="0"/>
              <a:t> sont des attributs qui ne sont pas directement accessible par les autres classes et sont uniquement manipulés par la classe </a:t>
            </a:r>
            <a:r>
              <a:rPr lang="fr-FR" dirty="0" err="1"/>
              <a:t>Enemy</a:t>
            </a:r>
            <a:endParaRPr lang="fr-FR" dirty="0"/>
          </a:p>
        </p:txBody>
      </p:sp>
    </p:spTree>
    <p:extLst>
      <p:ext uri="{BB962C8B-B14F-4D97-AF65-F5344CB8AC3E}">
        <p14:creationId xmlns:p14="http://schemas.microsoft.com/office/powerpoint/2010/main" val="3731748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0E150-56D7-5F31-28EB-F266F95CC24F}"/>
              </a:ext>
            </a:extLst>
          </p:cNvPr>
          <p:cNvSpPr>
            <a:spLocks noGrp="1"/>
          </p:cNvSpPr>
          <p:nvPr>
            <p:ph type="title"/>
          </p:nvPr>
        </p:nvSpPr>
        <p:spPr>
          <a:xfrm>
            <a:off x="838200" y="365125"/>
            <a:ext cx="10515600" cy="701675"/>
          </a:xfrm>
        </p:spPr>
        <p:txBody>
          <a:bodyPr/>
          <a:lstStyle/>
          <a:p>
            <a:r>
              <a:rPr lang="fr-FR" dirty="0"/>
              <a:t>Abstraction:</a:t>
            </a:r>
          </a:p>
        </p:txBody>
      </p:sp>
      <p:pic>
        <p:nvPicPr>
          <p:cNvPr id="6" name="Espace réservé du contenu 5">
            <a:extLst>
              <a:ext uri="{FF2B5EF4-FFF2-40B4-BE49-F238E27FC236}">
                <a16:creationId xmlns:a16="http://schemas.microsoft.com/office/drawing/2014/main" id="{C814C0CE-50F5-65D1-702E-A2C9BB880E7A}"/>
              </a:ext>
            </a:extLst>
          </p:cNvPr>
          <p:cNvPicPr>
            <a:picLocks noGrp="1" noChangeAspect="1"/>
          </p:cNvPicPr>
          <p:nvPr>
            <p:ph sz="half" idx="1"/>
          </p:nvPr>
        </p:nvPicPr>
        <p:blipFill>
          <a:blip r:embed="rId3"/>
          <a:stretch>
            <a:fillRect/>
          </a:stretch>
        </p:blipFill>
        <p:spPr>
          <a:xfrm>
            <a:off x="518323" y="1188969"/>
            <a:ext cx="2867425" cy="990738"/>
          </a:xfrm>
        </p:spPr>
      </p:pic>
      <p:sp>
        <p:nvSpPr>
          <p:cNvPr id="4" name="Espace réservé du contenu 3">
            <a:extLst>
              <a:ext uri="{FF2B5EF4-FFF2-40B4-BE49-F238E27FC236}">
                <a16:creationId xmlns:a16="http://schemas.microsoft.com/office/drawing/2014/main" id="{525267D5-DA82-5E3C-F5ED-E66AEB96ED14}"/>
              </a:ext>
            </a:extLst>
          </p:cNvPr>
          <p:cNvSpPr>
            <a:spLocks noGrp="1"/>
          </p:cNvSpPr>
          <p:nvPr>
            <p:ph sz="half" idx="2"/>
          </p:nvPr>
        </p:nvSpPr>
        <p:spPr/>
        <p:txBody>
          <a:bodyPr/>
          <a:lstStyle/>
          <a:p>
            <a:r>
              <a:rPr lang="fr-FR" dirty="0"/>
              <a:t>On cache la complexité de la méthode Heal(self, heal, </a:t>
            </a:r>
            <a:r>
              <a:rPr lang="fr-FR" dirty="0" err="1"/>
              <a:t>manacost</a:t>
            </a:r>
            <a:r>
              <a:rPr lang="fr-FR" dirty="0"/>
              <a:t>) de la classe HealthBar en y faisant juste appel dans la méthode heal(self) dans la classe NewPlayer</a:t>
            </a:r>
          </a:p>
        </p:txBody>
      </p:sp>
      <p:pic>
        <p:nvPicPr>
          <p:cNvPr id="8" name="Image 7">
            <a:extLst>
              <a:ext uri="{FF2B5EF4-FFF2-40B4-BE49-F238E27FC236}">
                <a16:creationId xmlns:a16="http://schemas.microsoft.com/office/drawing/2014/main" id="{433133D1-84B3-B58B-0F1F-162C66C2634E}"/>
              </a:ext>
            </a:extLst>
          </p:cNvPr>
          <p:cNvPicPr>
            <a:picLocks noChangeAspect="1"/>
          </p:cNvPicPr>
          <p:nvPr/>
        </p:nvPicPr>
        <p:blipFill>
          <a:blip r:embed="rId4"/>
          <a:stretch>
            <a:fillRect/>
          </a:stretch>
        </p:blipFill>
        <p:spPr>
          <a:xfrm>
            <a:off x="518323" y="2839902"/>
            <a:ext cx="4220164" cy="2438740"/>
          </a:xfrm>
          <a:prstGeom prst="rect">
            <a:avLst/>
          </a:prstGeom>
        </p:spPr>
      </p:pic>
    </p:spTree>
    <p:extLst>
      <p:ext uri="{BB962C8B-B14F-4D97-AF65-F5344CB8AC3E}">
        <p14:creationId xmlns:p14="http://schemas.microsoft.com/office/powerpoint/2010/main" val="4180981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A10623E-A0AA-922B-D123-3CDFC98491C0}"/>
              </a:ext>
            </a:extLst>
          </p:cNvPr>
          <p:cNvSpPr>
            <a:spLocks noGrp="1"/>
          </p:cNvSpPr>
          <p:nvPr>
            <p:ph type="title"/>
          </p:nvPr>
        </p:nvSpPr>
        <p:spPr>
          <a:xfrm>
            <a:off x="838200" y="365126"/>
            <a:ext cx="10515600" cy="482600"/>
          </a:xfrm>
        </p:spPr>
        <p:txBody>
          <a:bodyPr>
            <a:normAutofit fontScale="90000"/>
          </a:bodyPr>
          <a:lstStyle/>
          <a:p>
            <a:r>
              <a:rPr lang="fr-FR" dirty="0"/>
              <a:t>Organisation du travail:</a:t>
            </a:r>
          </a:p>
        </p:txBody>
      </p:sp>
      <p:pic>
        <p:nvPicPr>
          <p:cNvPr id="8" name="Espace réservé du contenu 7">
            <a:extLst>
              <a:ext uri="{FF2B5EF4-FFF2-40B4-BE49-F238E27FC236}">
                <a16:creationId xmlns:a16="http://schemas.microsoft.com/office/drawing/2014/main" id="{AAB3F32B-57D7-418C-A92E-C25E731011DE}"/>
              </a:ext>
            </a:extLst>
          </p:cNvPr>
          <p:cNvPicPr>
            <a:picLocks noGrp="1" noChangeAspect="1"/>
          </p:cNvPicPr>
          <p:nvPr>
            <p:ph idx="1"/>
          </p:nvPr>
        </p:nvPicPr>
        <p:blipFill>
          <a:blip r:embed="rId3"/>
          <a:stretch>
            <a:fillRect/>
          </a:stretch>
        </p:blipFill>
        <p:spPr>
          <a:xfrm>
            <a:off x="839629" y="847725"/>
            <a:ext cx="8845628" cy="5791199"/>
          </a:xfrm>
        </p:spPr>
      </p:pic>
    </p:spTree>
    <p:extLst>
      <p:ext uri="{BB962C8B-B14F-4D97-AF65-F5344CB8AC3E}">
        <p14:creationId xmlns:p14="http://schemas.microsoft.com/office/powerpoint/2010/main" val="3710678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5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FBFEC-6127-482E-C937-CC9B4171FF38}"/>
              </a:ext>
            </a:extLst>
          </p:cNvPr>
          <p:cNvSpPr>
            <a:spLocks noGrp="1"/>
          </p:cNvSpPr>
          <p:nvPr>
            <p:ph type="title"/>
          </p:nvPr>
        </p:nvSpPr>
        <p:spPr>
          <a:xfrm>
            <a:off x="838200" y="365125"/>
            <a:ext cx="10515600" cy="549275"/>
          </a:xfrm>
        </p:spPr>
        <p:txBody>
          <a:bodyPr>
            <a:normAutofit fontScale="90000"/>
          </a:bodyPr>
          <a:lstStyle/>
          <a:p>
            <a:r>
              <a:rPr lang="fr-FR" dirty="0"/>
              <a:t>Défis et solutions:</a:t>
            </a:r>
          </a:p>
        </p:txBody>
      </p:sp>
      <p:pic>
        <p:nvPicPr>
          <p:cNvPr id="4" name="20230611_155955">
            <a:hlinkClick r:id="" action="ppaction://media"/>
            <a:extLst>
              <a:ext uri="{FF2B5EF4-FFF2-40B4-BE49-F238E27FC236}">
                <a16:creationId xmlns:a16="http://schemas.microsoft.com/office/drawing/2014/main" id="{ADC35603-A829-19D5-8097-CB0AC972EB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191000" y="914400"/>
            <a:ext cx="3230562" cy="5743575"/>
          </a:xfrm>
        </p:spPr>
      </p:pic>
    </p:spTree>
    <p:extLst>
      <p:ext uri="{BB962C8B-B14F-4D97-AF65-F5344CB8AC3E}">
        <p14:creationId xmlns:p14="http://schemas.microsoft.com/office/powerpoint/2010/main" val="236423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363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5000"/>
            <a:lum/>
          </a:blip>
          <a:srcRect/>
          <a:stretch>
            <a:fillRect/>
          </a:stretch>
        </a:blipFill>
        <a:effectLst/>
      </p:bgPr>
    </p:bg>
    <p:spTree>
      <p:nvGrpSpPr>
        <p:cNvPr id="1" name=""/>
        <p:cNvGrpSpPr/>
        <p:nvPr/>
      </p:nvGrpSpPr>
      <p:grpSpPr>
        <a:xfrm>
          <a:off x="0" y="0"/>
          <a:ext cx="0" cy="0"/>
          <a:chOff x="0" y="0"/>
          <a:chExt cx="0" cy="0"/>
        </a:xfrm>
      </p:grpSpPr>
      <p:pic>
        <p:nvPicPr>
          <p:cNvPr id="4" name="20230611_173111">
            <a:hlinkClick r:id="" action="ppaction://media"/>
            <a:extLst>
              <a:ext uri="{FF2B5EF4-FFF2-40B4-BE49-F238E27FC236}">
                <a16:creationId xmlns:a16="http://schemas.microsoft.com/office/drawing/2014/main" id="{E0F7006D-E869-12A5-6126-4364A9E424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83025" y="187325"/>
            <a:ext cx="3429000" cy="6096000"/>
          </a:xfrm>
          <a:prstGeom prst="rect">
            <a:avLst/>
          </a:prstGeom>
        </p:spPr>
      </p:pic>
    </p:spTree>
    <p:extLst>
      <p:ext uri="{BB962C8B-B14F-4D97-AF65-F5344CB8AC3E}">
        <p14:creationId xmlns:p14="http://schemas.microsoft.com/office/powerpoint/2010/main" val="7306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12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5000"/>
            <a:lum/>
          </a:blip>
          <a:srcRect/>
          <a:stretch>
            <a:fillRect/>
          </a:stretch>
        </a:blipFill>
        <a:effectLst/>
      </p:bgPr>
    </p:bg>
    <p:spTree>
      <p:nvGrpSpPr>
        <p:cNvPr id="1" name=""/>
        <p:cNvGrpSpPr/>
        <p:nvPr/>
      </p:nvGrpSpPr>
      <p:grpSpPr>
        <a:xfrm>
          <a:off x="0" y="0"/>
          <a:ext cx="0" cy="0"/>
          <a:chOff x="0" y="0"/>
          <a:chExt cx="0" cy="0"/>
        </a:xfrm>
      </p:grpSpPr>
      <p:pic>
        <p:nvPicPr>
          <p:cNvPr id="2" name="VID-20230617-WA0020">
            <a:hlinkClick r:id="" action="ppaction://media"/>
            <a:extLst>
              <a:ext uri="{FF2B5EF4-FFF2-40B4-BE49-F238E27FC236}">
                <a16:creationId xmlns:a16="http://schemas.microsoft.com/office/drawing/2014/main" id="{15EBCBAE-2E83-E63A-6C43-2F6A04F814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40100" y="2330450"/>
            <a:ext cx="6096000" cy="3048000"/>
          </a:xfrm>
          <a:prstGeom prst="rect">
            <a:avLst/>
          </a:prstGeom>
        </p:spPr>
      </p:pic>
    </p:spTree>
    <p:extLst>
      <p:ext uri="{BB962C8B-B14F-4D97-AF65-F5344CB8AC3E}">
        <p14:creationId xmlns:p14="http://schemas.microsoft.com/office/powerpoint/2010/main" val="9104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6AA4D-8B3C-AFAE-FB1E-2711C27F6AA8}"/>
              </a:ext>
            </a:extLst>
          </p:cNvPr>
          <p:cNvSpPr>
            <a:spLocks noGrp="1"/>
          </p:cNvSpPr>
          <p:nvPr>
            <p:ph type="title"/>
          </p:nvPr>
        </p:nvSpPr>
        <p:spPr/>
        <p:txBody>
          <a:bodyPr/>
          <a:lstStyle/>
          <a:p>
            <a:r>
              <a:rPr lang="fr-FR" dirty="0"/>
              <a:t>Notre application est un RPG en 2D avec:</a:t>
            </a:r>
          </a:p>
        </p:txBody>
      </p:sp>
      <p:sp>
        <p:nvSpPr>
          <p:cNvPr id="3" name="Espace réservé du contenu 2">
            <a:extLst>
              <a:ext uri="{FF2B5EF4-FFF2-40B4-BE49-F238E27FC236}">
                <a16:creationId xmlns:a16="http://schemas.microsoft.com/office/drawing/2014/main" id="{5ADE648E-3587-7FF7-B456-872C60310F8E}"/>
              </a:ext>
            </a:extLst>
          </p:cNvPr>
          <p:cNvSpPr>
            <a:spLocks noGrp="1"/>
          </p:cNvSpPr>
          <p:nvPr>
            <p:ph idx="1"/>
          </p:nvPr>
        </p:nvSpPr>
        <p:spPr/>
        <p:txBody>
          <a:bodyPr/>
          <a:lstStyle/>
          <a:p>
            <a:r>
              <a:rPr lang="fr-FR" dirty="0"/>
              <a:t>Un système de combat</a:t>
            </a:r>
          </a:p>
          <a:p>
            <a:r>
              <a:rPr lang="fr-FR" dirty="0"/>
              <a:t>Des sorts à lancer (un défensif et un « offensif»)</a:t>
            </a:r>
          </a:p>
          <a:p>
            <a:r>
              <a:rPr lang="fr-FR" dirty="0"/>
              <a:t>Des PNJ avec lesquels nous pouvons interagir</a:t>
            </a:r>
          </a:p>
          <a:p>
            <a:r>
              <a:rPr lang="fr-FR" dirty="0"/>
              <a:t>Des Niveaux entre lesquels on peut switch</a:t>
            </a:r>
          </a:p>
          <a:p>
            <a:r>
              <a:rPr lang="fr-FR" dirty="0"/>
              <a:t>Un système de réapparition après la mort</a:t>
            </a:r>
          </a:p>
          <a:p>
            <a:r>
              <a:rPr lang="fr-FR" dirty="0"/>
              <a:t>Une variété d’animation et de monstres</a:t>
            </a:r>
          </a:p>
          <a:p>
            <a:endParaRPr lang="fr-FR" dirty="0"/>
          </a:p>
        </p:txBody>
      </p:sp>
    </p:spTree>
    <p:extLst>
      <p:ext uri="{BB962C8B-B14F-4D97-AF65-F5344CB8AC3E}">
        <p14:creationId xmlns:p14="http://schemas.microsoft.com/office/powerpoint/2010/main" val="4288927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5000"/>
            <a:lum/>
          </a:blip>
          <a:srcRect/>
          <a:stretch>
            <a:fillRect/>
          </a:stretch>
        </a:blipFill>
        <a:effectLst/>
      </p:bgPr>
    </p:bg>
    <p:spTree>
      <p:nvGrpSpPr>
        <p:cNvPr id="1" name=""/>
        <p:cNvGrpSpPr/>
        <p:nvPr/>
      </p:nvGrpSpPr>
      <p:grpSpPr>
        <a:xfrm>
          <a:off x="0" y="0"/>
          <a:ext cx="0" cy="0"/>
          <a:chOff x="0" y="0"/>
          <a:chExt cx="0" cy="0"/>
        </a:xfrm>
      </p:grpSpPr>
      <p:pic>
        <p:nvPicPr>
          <p:cNvPr id="6" name="Vidéo 5">
            <a:hlinkClick r:id="" action="ppaction://media"/>
            <a:extLst>
              <a:ext uri="{FF2B5EF4-FFF2-40B4-BE49-F238E27FC236}">
                <a16:creationId xmlns:a16="http://schemas.microsoft.com/office/drawing/2014/main" id="{2349F2C4-8853-6988-9E07-1537B39F2D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1905000"/>
            <a:ext cx="6096000" cy="3048000"/>
          </a:xfrm>
          <a:prstGeom prst="rect">
            <a:avLst/>
          </a:prstGeom>
        </p:spPr>
      </p:pic>
    </p:spTree>
    <p:extLst>
      <p:ext uri="{BB962C8B-B14F-4D97-AF65-F5344CB8AC3E}">
        <p14:creationId xmlns:p14="http://schemas.microsoft.com/office/powerpoint/2010/main" val="13819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3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5000"/>
            <a:lum/>
          </a:blip>
          <a:srcRect/>
          <a:stretch>
            <a:fillRect/>
          </a:stretch>
        </a:blipFill>
        <a:effectLst/>
      </p:bgPr>
    </p:bg>
    <p:spTree>
      <p:nvGrpSpPr>
        <p:cNvPr id="1" name=""/>
        <p:cNvGrpSpPr/>
        <p:nvPr/>
      </p:nvGrpSpPr>
      <p:grpSpPr>
        <a:xfrm>
          <a:off x="0" y="0"/>
          <a:ext cx="0" cy="0"/>
          <a:chOff x="0" y="0"/>
          <a:chExt cx="0" cy="0"/>
        </a:xfrm>
      </p:grpSpPr>
      <p:pic>
        <p:nvPicPr>
          <p:cNvPr id="3" name="Vidéo 2">
            <a:hlinkClick r:id="" action="ppaction://media"/>
            <a:extLst>
              <a:ext uri="{FF2B5EF4-FFF2-40B4-BE49-F238E27FC236}">
                <a16:creationId xmlns:a16="http://schemas.microsoft.com/office/drawing/2014/main" id="{0F6459A3-FBB9-6C10-F120-B7EE66E6A7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1905000"/>
            <a:ext cx="6096000" cy="3048000"/>
          </a:xfrm>
          <a:prstGeom prst="rect">
            <a:avLst/>
          </a:prstGeom>
        </p:spPr>
      </p:pic>
    </p:spTree>
    <p:extLst>
      <p:ext uri="{BB962C8B-B14F-4D97-AF65-F5344CB8AC3E}">
        <p14:creationId xmlns:p14="http://schemas.microsoft.com/office/powerpoint/2010/main" val="417756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4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5000"/>
            <a:lum/>
          </a:blip>
          <a:srcRect/>
          <a:stretch>
            <a:fillRect/>
          </a:stretch>
        </a:blipFill>
        <a:effectLst/>
      </p:bgPr>
    </p:bg>
    <p:spTree>
      <p:nvGrpSpPr>
        <p:cNvPr id="1" name=""/>
        <p:cNvGrpSpPr/>
        <p:nvPr/>
      </p:nvGrpSpPr>
      <p:grpSpPr>
        <a:xfrm>
          <a:off x="0" y="0"/>
          <a:ext cx="0" cy="0"/>
          <a:chOff x="0" y="0"/>
          <a:chExt cx="0" cy="0"/>
        </a:xfrm>
      </p:grpSpPr>
      <p:pic>
        <p:nvPicPr>
          <p:cNvPr id="3" name="Vidéo 2">
            <a:hlinkClick r:id="" action="ppaction://media"/>
            <a:extLst>
              <a:ext uri="{FF2B5EF4-FFF2-40B4-BE49-F238E27FC236}">
                <a16:creationId xmlns:a16="http://schemas.microsoft.com/office/drawing/2014/main" id="{F04532A9-09BE-2FB7-DA31-D0E3A32E26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1905000"/>
            <a:ext cx="6096000" cy="3048000"/>
          </a:xfrm>
          <a:prstGeom prst="rect">
            <a:avLst/>
          </a:prstGeom>
        </p:spPr>
      </p:pic>
    </p:spTree>
    <p:extLst>
      <p:ext uri="{BB962C8B-B14F-4D97-AF65-F5344CB8AC3E}">
        <p14:creationId xmlns:p14="http://schemas.microsoft.com/office/powerpoint/2010/main" val="28369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5000"/>
            <a:lum/>
          </a:blip>
          <a:srcRect/>
          <a:stretch>
            <a:fillRect/>
          </a:stretch>
        </a:blipFill>
        <a:effectLst/>
      </p:bgPr>
    </p:bg>
    <p:spTree>
      <p:nvGrpSpPr>
        <p:cNvPr id="1" name=""/>
        <p:cNvGrpSpPr/>
        <p:nvPr/>
      </p:nvGrpSpPr>
      <p:grpSpPr>
        <a:xfrm>
          <a:off x="0" y="0"/>
          <a:ext cx="0" cy="0"/>
          <a:chOff x="0" y="0"/>
          <a:chExt cx="0" cy="0"/>
        </a:xfrm>
      </p:grpSpPr>
      <p:pic>
        <p:nvPicPr>
          <p:cNvPr id="3" name="Vidéo 2">
            <a:hlinkClick r:id="" action="ppaction://media"/>
            <a:extLst>
              <a:ext uri="{FF2B5EF4-FFF2-40B4-BE49-F238E27FC236}">
                <a16:creationId xmlns:a16="http://schemas.microsoft.com/office/drawing/2014/main" id="{E8C005F0-0359-23C1-9FF6-66EB5974FB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1905000"/>
            <a:ext cx="6096000" cy="3048000"/>
          </a:xfrm>
          <a:prstGeom prst="rect">
            <a:avLst/>
          </a:prstGeom>
        </p:spPr>
      </p:pic>
    </p:spTree>
    <p:extLst>
      <p:ext uri="{BB962C8B-B14F-4D97-AF65-F5344CB8AC3E}">
        <p14:creationId xmlns:p14="http://schemas.microsoft.com/office/powerpoint/2010/main" val="137487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7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5DCC96-C186-5F23-CBB7-6C09EF9092A4}"/>
              </a:ext>
            </a:extLst>
          </p:cNvPr>
          <p:cNvSpPr>
            <a:spLocks noGrp="1"/>
          </p:cNvSpPr>
          <p:nvPr>
            <p:ph type="title"/>
          </p:nvPr>
        </p:nvSpPr>
        <p:spPr/>
        <p:txBody>
          <a:bodyPr/>
          <a:lstStyle/>
          <a:p>
            <a:pPr algn="ctr"/>
            <a:r>
              <a:rPr lang="fr-FR" b="1" i="1" dirty="0">
                <a:solidFill>
                  <a:srgbClr val="FF0000"/>
                </a:solidFill>
              </a:rPr>
              <a:t>MERCI DE VOTRE TEMPS</a:t>
            </a:r>
          </a:p>
        </p:txBody>
      </p:sp>
    </p:spTree>
    <p:extLst>
      <p:ext uri="{BB962C8B-B14F-4D97-AF65-F5344CB8AC3E}">
        <p14:creationId xmlns:p14="http://schemas.microsoft.com/office/powerpoint/2010/main" val="177311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B31CB-BC25-0211-492E-96A349D76086}"/>
              </a:ext>
            </a:extLst>
          </p:cNvPr>
          <p:cNvSpPr>
            <a:spLocks noGrp="1"/>
          </p:cNvSpPr>
          <p:nvPr>
            <p:ph type="title"/>
          </p:nvPr>
        </p:nvSpPr>
        <p:spPr>
          <a:xfrm>
            <a:off x="838200" y="365126"/>
            <a:ext cx="10515600" cy="567030"/>
          </a:xfrm>
        </p:spPr>
        <p:txBody>
          <a:bodyPr>
            <a:normAutofit fontScale="90000"/>
          </a:bodyPr>
          <a:lstStyle/>
          <a:p>
            <a:r>
              <a:rPr lang="fr-FR" dirty="0"/>
              <a:t>Structure de l’application: (version simple)</a:t>
            </a:r>
          </a:p>
        </p:txBody>
      </p:sp>
      <p:pic>
        <p:nvPicPr>
          <p:cNvPr id="5" name="Espace réservé du contenu 4">
            <a:extLst>
              <a:ext uri="{FF2B5EF4-FFF2-40B4-BE49-F238E27FC236}">
                <a16:creationId xmlns:a16="http://schemas.microsoft.com/office/drawing/2014/main" id="{5643415E-5124-B77B-CDE6-FE790EFCE6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971" y="1287262"/>
            <a:ext cx="11951475" cy="4845871"/>
          </a:xfrm>
        </p:spPr>
      </p:pic>
    </p:spTree>
    <p:extLst>
      <p:ext uri="{BB962C8B-B14F-4D97-AF65-F5344CB8AC3E}">
        <p14:creationId xmlns:p14="http://schemas.microsoft.com/office/powerpoint/2010/main" val="11833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DFDE38-A41A-1AE9-A19C-A809CDBCF2ED}"/>
              </a:ext>
            </a:extLst>
          </p:cNvPr>
          <p:cNvSpPr>
            <a:spLocks noGrp="1"/>
          </p:cNvSpPr>
          <p:nvPr>
            <p:ph type="title"/>
          </p:nvPr>
        </p:nvSpPr>
        <p:spPr>
          <a:xfrm>
            <a:off x="838200" y="365125"/>
            <a:ext cx="10515600" cy="504887"/>
          </a:xfrm>
        </p:spPr>
        <p:txBody>
          <a:bodyPr>
            <a:normAutofit fontScale="90000"/>
          </a:bodyPr>
          <a:lstStyle/>
          <a:p>
            <a:r>
              <a:rPr lang="fr-FR" dirty="0"/>
              <a:t>Structure de l’application:</a:t>
            </a:r>
          </a:p>
        </p:txBody>
      </p:sp>
      <p:pic>
        <p:nvPicPr>
          <p:cNvPr id="5" name="Espace réservé du contenu 4">
            <a:extLst>
              <a:ext uri="{FF2B5EF4-FFF2-40B4-BE49-F238E27FC236}">
                <a16:creationId xmlns:a16="http://schemas.microsoft.com/office/drawing/2014/main" id="{FBA1AF17-D356-AF6C-969C-252629227E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5561" y="869950"/>
            <a:ext cx="10577704" cy="5911850"/>
          </a:xfrm>
        </p:spPr>
      </p:pic>
    </p:spTree>
    <p:extLst>
      <p:ext uri="{BB962C8B-B14F-4D97-AF65-F5344CB8AC3E}">
        <p14:creationId xmlns:p14="http://schemas.microsoft.com/office/powerpoint/2010/main" val="233831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BCBD4D-BCBF-55C6-A2FD-09AC08E36885}"/>
              </a:ext>
            </a:extLst>
          </p:cNvPr>
          <p:cNvSpPr>
            <a:spLocks noGrp="1"/>
          </p:cNvSpPr>
          <p:nvPr>
            <p:ph type="title"/>
          </p:nvPr>
        </p:nvSpPr>
        <p:spPr/>
        <p:txBody>
          <a:bodyPr/>
          <a:lstStyle/>
          <a:p>
            <a:r>
              <a:rPr lang="fr-FR" dirty="0"/>
              <a:t>Classe: Game</a:t>
            </a:r>
          </a:p>
        </p:txBody>
      </p:sp>
      <p:sp>
        <p:nvSpPr>
          <p:cNvPr id="3" name="Espace réservé du contenu 2">
            <a:extLst>
              <a:ext uri="{FF2B5EF4-FFF2-40B4-BE49-F238E27FC236}">
                <a16:creationId xmlns:a16="http://schemas.microsoft.com/office/drawing/2014/main" id="{D3AE83D7-57AC-AAE6-3CDF-AF6F529F39C7}"/>
              </a:ext>
            </a:extLst>
          </p:cNvPr>
          <p:cNvSpPr>
            <a:spLocks noGrp="1"/>
          </p:cNvSpPr>
          <p:nvPr>
            <p:ph idx="1"/>
          </p:nvPr>
        </p:nvSpPr>
        <p:spPr/>
        <p:txBody>
          <a:bodyPr>
            <a:normAutofit fontScale="92500" lnSpcReduction="10000"/>
          </a:bodyPr>
          <a:lstStyle/>
          <a:p>
            <a:r>
              <a:rPr lang="fr-FR" dirty="0"/>
              <a:t>Pilier du code</a:t>
            </a:r>
          </a:p>
          <a:p>
            <a:r>
              <a:rPr lang="fr-FR" dirty="0"/>
              <a:t>Contient la boucle principale dans run()</a:t>
            </a:r>
          </a:p>
          <a:p>
            <a:r>
              <a:rPr lang="fr-FR" dirty="0"/>
              <a:t>Sert à centrer les événements du jeu</a:t>
            </a:r>
          </a:p>
          <a:p>
            <a:r>
              <a:rPr lang="fr-FR" dirty="0"/>
              <a:t>Sert à initialiser les niveaux, le joueur, les PNJ, les murs pour les collisions, les blocs de lave, les changements de niveaux et d’état du jeu, du joueur, des NPC et des ennemies, l’inventaire</a:t>
            </a:r>
          </a:p>
          <a:p>
            <a:r>
              <a:rPr lang="fr-FR" dirty="0"/>
              <a:t>Permet de dessiner à l’écran tous les groupes ainsi que les cartes et de les update à 60 fps</a:t>
            </a:r>
          </a:p>
          <a:p>
            <a:r>
              <a:rPr lang="fr-FR" dirty="0"/>
              <a:t>Les inputs du joueur: saut, attaque, heal, </a:t>
            </a:r>
            <a:r>
              <a:rPr lang="fr-FR" dirty="0" err="1"/>
              <a:t>fireball</a:t>
            </a:r>
            <a:endParaRPr lang="fr-FR" dirty="0"/>
          </a:p>
          <a:p>
            <a:r>
              <a:rPr lang="fr-FR" dirty="0"/>
              <a:t>Sert à gérer les collisions/</a:t>
            </a:r>
            <a:r>
              <a:rPr lang="fr-FR" dirty="0" err="1"/>
              <a:t>intéraction</a:t>
            </a:r>
            <a:r>
              <a:rPr lang="fr-FR" dirty="0"/>
              <a:t> entre le joueur et les ennemies</a:t>
            </a:r>
          </a:p>
          <a:p>
            <a:endParaRPr lang="fr-FR" dirty="0"/>
          </a:p>
          <a:p>
            <a:endParaRPr lang="fr-FR" dirty="0"/>
          </a:p>
        </p:txBody>
      </p:sp>
    </p:spTree>
    <p:extLst>
      <p:ext uri="{BB962C8B-B14F-4D97-AF65-F5344CB8AC3E}">
        <p14:creationId xmlns:p14="http://schemas.microsoft.com/office/powerpoint/2010/main" val="207409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7000" b="-17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8AA59C-60E4-4A70-64B4-05F9100B7B43}"/>
              </a:ext>
            </a:extLst>
          </p:cNvPr>
          <p:cNvSpPr>
            <a:spLocks noGrp="1"/>
          </p:cNvSpPr>
          <p:nvPr>
            <p:ph type="title"/>
          </p:nvPr>
        </p:nvSpPr>
        <p:spPr/>
        <p:txBody>
          <a:bodyPr/>
          <a:lstStyle/>
          <a:p>
            <a:r>
              <a:rPr lang="fr-FR" dirty="0"/>
              <a:t>Classe: NewPlayer</a:t>
            </a:r>
          </a:p>
        </p:txBody>
      </p:sp>
      <p:sp>
        <p:nvSpPr>
          <p:cNvPr id="3" name="Espace réservé du contenu 2">
            <a:extLst>
              <a:ext uri="{FF2B5EF4-FFF2-40B4-BE49-F238E27FC236}">
                <a16:creationId xmlns:a16="http://schemas.microsoft.com/office/drawing/2014/main" id="{500D459B-D679-62CA-FC7D-69E34E315C9D}"/>
              </a:ext>
            </a:extLst>
          </p:cNvPr>
          <p:cNvSpPr>
            <a:spLocks noGrp="1"/>
          </p:cNvSpPr>
          <p:nvPr>
            <p:ph idx="1"/>
          </p:nvPr>
        </p:nvSpPr>
        <p:spPr/>
        <p:txBody>
          <a:bodyPr/>
          <a:lstStyle/>
          <a:p>
            <a:r>
              <a:rPr lang="fr-FR" dirty="0"/>
              <a:t>Sert à gérer le joueur, ses états, ses animations, ses collisions avec le groupe wall, sa position</a:t>
            </a:r>
          </a:p>
          <a:p>
            <a:r>
              <a:rPr lang="fr-FR" dirty="0"/>
              <a:t>Permet de donner des inputs</a:t>
            </a:r>
          </a:p>
          <a:p>
            <a:r>
              <a:rPr lang="fr-FR" dirty="0"/>
              <a:t>Gère le saut en donnant des conditions spécifiques</a:t>
            </a:r>
          </a:p>
          <a:p>
            <a:r>
              <a:rPr lang="fr-FR" dirty="0"/>
              <a:t>Gère l’attaque</a:t>
            </a:r>
          </a:p>
          <a:p>
            <a:r>
              <a:rPr lang="fr-FR" dirty="0"/>
              <a:t>Gère les nouveaux murs de collision avec les changements de niveau</a:t>
            </a:r>
          </a:p>
          <a:p>
            <a:r>
              <a:rPr lang="fr-FR" dirty="0"/>
              <a:t>Gère le sort de heal ainsi que la boule de feu en fonction de la mana</a:t>
            </a:r>
          </a:p>
        </p:txBody>
      </p:sp>
    </p:spTree>
    <p:extLst>
      <p:ext uri="{BB962C8B-B14F-4D97-AF65-F5344CB8AC3E}">
        <p14:creationId xmlns:p14="http://schemas.microsoft.com/office/powerpoint/2010/main" val="378063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C9E83-6FF5-8DF2-52C5-2722EEDE04D5}"/>
              </a:ext>
            </a:extLst>
          </p:cNvPr>
          <p:cNvSpPr>
            <a:spLocks noGrp="1"/>
          </p:cNvSpPr>
          <p:nvPr>
            <p:ph type="title"/>
          </p:nvPr>
        </p:nvSpPr>
        <p:spPr/>
        <p:txBody>
          <a:bodyPr/>
          <a:lstStyle/>
          <a:p>
            <a:r>
              <a:rPr lang="fr-FR" dirty="0"/>
              <a:t>Classe: HealthBar</a:t>
            </a:r>
          </a:p>
        </p:txBody>
      </p:sp>
      <p:sp>
        <p:nvSpPr>
          <p:cNvPr id="3" name="Espace réservé du contenu 2">
            <a:extLst>
              <a:ext uri="{FF2B5EF4-FFF2-40B4-BE49-F238E27FC236}">
                <a16:creationId xmlns:a16="http://schemas.microsoft.com/office/drawing/2014/main" id="{16A1C066-0F69-9387-0B15-3DD798D6F1CF}"/>
              </a:ext>
            </a:extLst>
          </p:cNvPr>
          <p:cNvSpPr>
            <a:spLocks noGrp="1"/>
          </p:cNvSpPr>
          <p:nvPr>
            <p:ph idx="1"/>
          </p:nvPr>
        </p:nvSpPr>
        <p:spPr/>
        <p:txBody>
          <a:bodyPr/>
          <a:lstStyle/>
          <a:p>
            <a:r>
              <a:rPr lang="fr-FR" dirty="0"/>
              <a:t>Gère la barre de vie, sa position ainsi que ses états</a:t>
            </a:r>
          </a:p>
          <a:p>
            <a:r>
              <a:rPr lang="fr-FR" dirty="0"/>
              <a:t>Gère la méthode pour recevoir des dégâts</a:t>
            </a:r>
          </a:p>
          <a:p>
            <a:r>
              <a:rPr lang="fr-FR" dirty="0"/>
              <a:t>Gère la méthode pour se guérir avec le sort heal en fonction de la mana</a:t>
            </a:r>
          </a:p>
        </p:txBody>
      </p:sp>
    </p:spTree>
    <p:extLst>
      <p:ext uri="{BB962C8B-B14F-4D97-AF65-F5344CB8AC3E}">
        <p14:creationId xmlns:p14="http://schemas.microsoft.com/office/powerpoint/2010/main" val="3561273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BA257D-69A1-FE02-BA2F-B48B43A9F1F4}"/>
              </a:ext>
            </a:extLst>
          </p:cNvPr>
          <p:cNvSpPr>
            <a:spLocks noGrp="1"/>
          </p:cNvSpPr>
          <p:nvPr>
            <p:ph type="title"/>
          </p:nvPr>
        </p:nvSpPr>
        <p:spPr/>
        <p:txBody>
          <a:bodyPr/>
          <a:lstStyle/>
          <a:p>
            <a:r>
              <a:rPr lang="fr-FR" dirty="0"/>
              <a:t>Classe: </a:t>
            </a:r>
            <a:r>
              <a:rPr lang="fr-FR" dirty="0" err="1"/>
              <a:t>ManaBar</a:t>
            </a:r>
            <a:endParaRPr lang="fr-FR" dirty="0"/>
          </a:p>
        </p:txBody>
      </p:sp>
      <p:sp>
        <p:nvSpPr>
          <p:cNvPr id="3" name="Espace réservé du contenu 2">
            <a:extLst>
              <a:ext uri="{FF2B5EF4-FFF2-40B4-BE49-F238E27FC236}">
                <a16:creationId xmlns:a16="http://schemas.microsoft.com/office/drawing/2014/main" id="{CBBCEDDC-4F26-0AB9-6195-8584D716EC62}"/>
              </a:ext>
            </a:extLst>
          </p:cNvPr>
          <p:cNvSpPr>
            <a:spLocks noGrp="1"/>
          </p:cNvSpPr>
          <p:nvPr>
            <p:ph idx="1"/>
          </p:nvPr>
        </p:nvSpPr>
        <p:spPr/>
        <p:txBody>
          <a:bodyPr/>
          <a:lstStyle/>
          <a:p>
            <a:r>
              <a:rPr lang="fr-FR" dirty="0"/>
              <a:t>Gère la barre de mana, sa position ainsi que ses états</a:t>
            </a:r>
          </a:p>
          <a:p>
            <a:r>
              <a:rPr lang="fr-FR" dirty="0"/>
              <a:t>Gère la fonction manaCost() qui donne un coup en mana à différentes actions comme le heal ou la boule de feu</a:t>
            </a:r>
          </a:p>
          <a:p>
            <a:r>
              <a:rPr lang="fr-FR" dirty="0"/>
              <a:t>Gère la fonction regen() qui rend de la mana en fonction du temps</a:t>
            </a:r>
          </a:p>
        </p:txBody>
      </p:sp>
    </p:spTree>
    <p:extLst>
      <p:ext uri="{BB962C8B-B14F-4D97-AF65-F5344CB8AC3E}">
        <p14:creationId xmlns:p14="http://schemas.microsoft.com/office/powerpoint/2010/main" val="50231088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TotalTime>
  <Words>1049</Words>
  <Application>Microsoft Office PowerPoint</Application>
  <PresentationFormat>Grand écran</PresentationFormat>
  <Paragraphs>107</Paragraphs>
  <Slides>34</Slides>
  <Notes>0</Notes>
  <HiddenSlides>0</HiddenSlides>
  <MMClips>7</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34</vt:i4>
      </vt:variant>
    </vt:vector>
  </HeadingPairs>
  <TitlesOfParts>
    <vt:vector size="38" baseType="lpstr">
      <vt:lpstr>Arial</vt:lpstr>
      <vt:lpstr>Calibri</vt:lpstr>
      <vt:lpstr>Calibri Light</vt:lpstr>
      <vt:lpstr>Thème Office</vt:lpstr>
      <vt:lpstr>MiniRPG</vt:lpstr>
      <vt:lpstr>Les consignes de notre projet</vt:lpstr>
      <vt:lpstr>Notre application est un RPG en 2D avec:</vt:lpstr>
      <vt:lpstr>Structure de l’application: (version simple)</vt:lpstr>
      <vt:lpstr>Structure de l’application:</vt:lpstr>
      <vt:lpstr>Classe: Game</vt:lpstr>
      <vt:lpstr>Classe: NewPlayer</vt:lpstr>
      <vt:lpstr>Classe: HealthBar</vt:lpstr>
      <vt:lpstr>Classe: ManaBar</vt:lpstr>
      <vt:lpstr>Classe: NPC</vt:lpstr>
      <vt:lpstr>Classe: DialogBox</vt:lpstr>
      <vt:lpstr>Classe: Inventory &amp; InventorySlot</vt:lpstr>
      <vt:lpstr>Classe: Item</vt:lpstr>
      <vt:lpstr>Classe: Enemy</vt:lpstr>
      <vt:lpstr>Classe: FireBall (défectueuse)</vt:lpstr>
      <vt:lpstr>Classe: Wall</vt:lpstr>
      <vt:lpstr>IDE des membres du groupe</vt:lpstr>
      <vt:lpstr>Outils: Tiled &amp; Gimp</vt:lpstr>
      <vt:lpstr>Librairie « spéciales »</vt:lpstr>
      <vt:lpstr>Les concepts clés de POO</vt:lpstr>
      <vt:lpstr>Classe &amp; Objet:</vt:lpstr>
      <vt:lpstr>Héritage:</vt:lpstr>
      <vt:lpstr>Polymorphisme:</vt:lpstr>
      <vt:lpstr>Encapsulation:</vt:lpstr>
      <vt:lpstr>Abstraction:</vt:lpstr>
      <vt:lpstr>Organisation du travail:</vt:lpstr>
      <vt:lpstr>Défis et solutions:</vt:lpstr>
      <vt:lpstr>Présentation PowerPoint</vt:lpstr>
      <vt:lpstr>Présentation PowerPoint</vt:lpstr>
      <vt:lpstr>Présentation PowerPoint</vt:lpstr>
      <vt:lpstr>Présentation PowerPoint</vt:lpstr>
      <vt:lpstr>Présentation PowerPoint</vt:lpstr>
      <vt:lpstr>Présentation PowerPoint</vt:lpstr>
      <vt:lpstr>MERCI DE VOTRE TEMPS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MiniRPG</dc:title>
  <dc:creator>Adam Tangiev</dc:creator>
  <cp:lastModifiedBy>Euro Cars Trade Srl</cp:lastModifiedBy>
  <cp:revision>85</cp:revision>
  <dcterms:created xsi:type="dcterms:W3CDTF">2023-06-26T15:58:56Z</dcterms:created>
  <dcterms:modified xsi:type="dcterms:W3CDTF">2023-06-29T14:07:09Z</dcterms:modified>
</cp:coreProperties>
</file>